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Montserrat"/>
      <p:regular r:id="rId48"/>
      <p:bold r:id="rId49"/>
      <p:italic r:id="rId50"/>
      <p:boldItalic r:id="rId51"/>
    </p:embeddedFont>
    <p:embeddedFont>
      <p:font typeface="Montserrat Medium"/>
      <p:regular r:id="rId52"/>
      <p:bold r:id="rId53"/>
      <p:italic r:id="rId54"/>
      <p:boldItalic r:id="rId55"/>
    </p:embeddedFont>
    <p:embeddedFont>
      <p:font typeface="Average"/>
      <p:regular r:id="rId56"/>
    </p:embeddedFont>
    <p:embeddedFont>
      <p:font typeface="Montserrat ExtraLight"/>
      <p:regular r:id="rId57"/>
      <p:bold r:id="rId58"/>
      <p:italic r:id="rId59"/>
      <p:boldItalic r:id="rId60"/>
    </p:embeddedFont>
    <p:embeddedFont>
      <p:font typeface="Montserrat ExtraBold"/>
      <p:bold r:id="rId61"/>
      <p:boldItalic r:id="rId62"/>
    </p:embeddedFont>
    <p:embeddedFont>
      <p:font typeface="Oswald"/>
      <p:regular r:id="rId63"/>
      <p:bold r:id="rId64"/>
    </p:embeddedFont>
    <p:embeddedFont>
      <p:font typeface="Merriweather"/>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slide" Target="slides/slide43.xml"/><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6.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8.xml"/><Relationship Id="rId66" Type="http://schemas.openxmlformats.org/officeDocument/2006/relationships/font" Target="fonts/Merriweather-bold.fntdata"/><Relationship Id="rId21" Type="http://schemas.openxmlformats.org/officeDocument/2006/relationships/slide" Target="slides/slide17.xml"/><Relationship Id="rId65" Type="http://schemas.openxmlformats.org/officeDocument/2006/relationships/font" Target="fonts/Merriweather-regular.fntdata"/><Relationship Id="rId24" Type="http://schemas.openxmlformats.org/officeDocument/2006/relationships/slide" Target="slides/slide20.xml"/><Relationship Id="rId68" Type="http://schemas.openxmlformats.org/officeDocument/2006/relationships/font" Target="fonts/Merriweather-boldItalic.fntdata"/><Relationship Id="rId23" Type="http://schemas.openxmlformats.org/officeDocument/2006/relationships/slide" Target="slides/slide19.xml"/><Relationship Id="rId67" Type="http://schemas.openxmlformats.org/officeDocument/2006/relationships/font" Target="fonts/Merriweather-italic.fntdata"/><Relationship Id="rId60" Type="http://schemas.openxmlformats.org/officeDocument/2006/relationships/font" Target="fonts/MontserratExtra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Medium-bold.fntdata"/><Relationship Id="rId52" Type="http://schemas.openxmlformats.org/officeDocument/2006/relationships/font" Target="fonts/MontserratMedium-regular.fntdata"/><Relationship Id="rId11" Type="http://schemas.openxmlformats.org/officeDocument/2006/relationships/slide" Target="slides/slide7.xml"/><Relationship Id="rId55" Type="http://schemas.openxmlformats.org/officeDocument/2006/relationships/font" Target="fonts/MontserratMedium-boldItalic.fntdata"/><Relationship Id="rId10" Type="http://schemas.openxmlformats.org/officeDocument/2006/relationships/slide" Target="slides/slide6.xml"/><Relationship Id="rId54" Type="http://schemas.openxmlformats.org/officeDocument/2006/relationships/font" Target="fonts/MontserratMedium-italic.fntdata"/><Relationship Id="rId13" Type="http://schemas.openxmlformats.org/officeDocument/2006/relationships/slide" Target="slides/slide9.xml"/><Relationship Id="rId57" Type="http://schemas.openxmlformats.org/officeDocument/2006/relationships/font" Target="fonts/MontserratExtraLight-regular.fntdata"/><Relationship Id="rId12" Type="http://schemas.openxmlformats.org/officeDocument/2006/relationships/slide" Target="slides/slide8.xml"/><Relationship Id="rId56" Type="http://schemas.openxmlformats.org/officeDocument/2006/relationships/font" Target="fonts/Average-regular.fntdata"/><Relationship Id="rId15" Type="http://schemas.openxmlformats.org/officeDocument/2006/relationships/slide" Target="slides/slide11.xml"/><Relationship Id="rId59" Type="http://schemas.openxmlformats.org/officeDocument/2006/relationships/font" Target="fonts/MontserratExtraLight-italic.fntdata"/><Relationship Id="rId14" Type="http://schemas.openxmlformats.org/officeDocument/2006/relationships/slide" Target="slides/slide10.xml"/><Relationship Id="rId58" Type="http://schemas.openxmlformats.org/officeDocument/2006/relationships/font" Target="fonts/MontserratExtra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8d9e4c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8d9e4c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cc1db9fb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cc1db9fb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cc1db9fb9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cc1db9fb9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cc1db9fb9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cc1db9fb9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cc1db9fb9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cc1db9fb9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0cc1db9fb9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0cc1db9fb9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cc1db9fb9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cc1db9fb9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d98ed01a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0d98ed01a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0cc1db9fb9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0cc1db9fb9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0cb2814a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0cb2814a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0cb2814a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0cb2814a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0cb2814a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0cb2814a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0cc1db9fb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0cc1db9fb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0cb2814a0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0cb2814a0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0e6410bc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0e6410bc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cb2814a0e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cb2814a0e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0cc1db9fb9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0cc1db9fb9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0cb2814a0e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0cb2814a0e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0cb2814a0e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0cb2814a0e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0cc1db9fb9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0cc1db9fb9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0cc1db9fb9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0cc1db9fb9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0cc1db9fb9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0cc1db9fb9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0cc1db9fb9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0cc1db9fb9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0cb2814a0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cb2814a0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0d98ed01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0d98ed01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d98ed01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0d98ed01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0cc1db9fb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0cc1db9fb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cb2814a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0cb2814a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0e6410bc06_0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0e6410bc06_0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0cc1db9fb9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0cc1db9fb9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0cb2814a0e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0cb2814a0e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0cb2814a0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0cb2814a0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cb2814a0e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cb2814a0e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e8d9e4c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e8d9e4c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e8d9e4c2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e8d9e4c2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e8d9e4c2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e8d9e4c2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owasp.org/Top10/A01_2021-Broken_Access_Control/" TargetMode="External"/><Relationship Id="rId4" Type="http://schemas.openxmlformats.org/officeDocument/2006/relationships/hyperlink" Target="https://owasp.org/Top10/A03_2021-Injection/" TargetMode="External"/><Relationship Id="rId9" Type="http://schemas.openxmlformats.org/officeDocument/2006/relationships/hyperlink" Target="https://owasp.org/Top10/A09_2021-Security_Logging_and_Monitoring_Failures/" TargetMode="External"/><Relationship Id="rId5" Type="http://schemas.openxmlformats.org/officeDocument/2006/relationships/hyperlink" Target="https://owasp.org/Top10/A04_2021-Insecure_Design/" TargetMode="External"/><Relationship Id="rId6" Type="http://schemas.openxmlformats.org/officeDocument/2006/relationships/hyperlink" Target="https://owasp.org/Top10/A05_2021-Security_Misconfiguration/" TargetMode="External"/><Relationship Id="rId7" Type="http://schemas.openxmlformats.org/officeDocument/2006/relationships/hyperlink" Target="https://owasp.org/Top10/A06_2021-Vulnerable_and_Outdated_Components/" TargetMode="External"/><Relationship Id="rId8" Type="http://schemas.openxmlformats.org/officeDocument/2006/relationships/hyperlink" Target="https://owasp.org/Top10/A08_2021-Software_and_Data_Integrity_Failur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2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hyperlink" Target="https://pauljerimy.com/security-certification-roadma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mailto:alonzotech3030@gmail.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4800">
                <a:latin typeface="Oswald"/>
                <a:ea typeface="Oswald"/>
                <a:cs typeface="Oswald"/>
                <a:sym typeface="Oswald"/>
              </a:rPr>
              <a:t>Cybersecurity Overview</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ACACA"/>
                </a:solidFill>
                <a:latin typeface="Average"/>
                <a:ea typeface="Average"/>
                <a:cs typeface="Average"/>
                <a:sym typeface="Average"/>
              </a:rPr>
              <a:t>Navigating fundamentals, learning, and collaborative growth.</a:t>
            </a:r>
            <a:endParaRPr sz="2400">
              <a:solidFill>
                <a:srgbClr val="CACACA"/>
              </a:solidFill>
              <a:latin typeface="Average"/>
              <a:ea typeface="Average"/>
              <a:cs typeface="Average"/>
              <a:sym typeface="Average"/>
            </a:endParaRPr>
          </a:p>
          <a:p>
            <a:pPr indent="0" lvl="0" marL="0" rtl="0" algn="ctr">
              <a:spcBef>
                <a:spcPts val="0"/>
              </a:spcBef>
              <a:spcAft>
                <a:spcPts val="0"/>
              </a:spcAft>
              <a:buNone/>
            </a:pPr>
            <a:r>
              <a:t/>
            </a:r>
            <a:endParaRPr/>
          </a:p>
        </p:txBody>
      </p:sp>
      <p:sp>
        <p:nvSpPr>
          <p:cNvPr id="160" name="Google Shape;160;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Alonzo Perry</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39" name="Shape 239"/>
        <p:cNvGrpSpPr/>
        <p:nvPr/>
      </p:nvGrpSpPr>
      <p:grpSpPr>
        <a:xfrm>
          <a:off x="0" y="0"/>
          <a:ext cx="0" cy="0"/>
          <a:chOff x="0" y="0"/>
          <a:chExt cx="0" cy="0"/>
        </a:xfrm>
      </p:grpSpPr>
      <p:sp>
        <p:nvSpPr>
          <p:cNvPr id="240" name="Google Shape;240;p45"/>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Recognize and Report Phishing </a:t>
            </a:r>
            <a:endParaRPr b="1"/>
          </a:p>
          <a:p>
            <a:pPr indent="0" lvl="0" marL="0" rtl="0" algn="l">
              <a:spcBef>
                <a:spcPts val="1600"/>
              </a:spcBef>
              <a:spcAft>
                <a:spcPts val="0"/>
              </a:spcAft>
              <a:buNone/>
            </a:pPr>
            <a:r>
              <a:rPr lang="en"/>
              <a:t>Keep an eye out for phishing and other scam attempts in your emails, texts, direct messages or phone calls. Always verify the sender before clicking links or downloading attachments. If you spot a scam, report it!</a:t>
            </a:r>
            <a:endParaRPr/>
          </a:p>
          <a:p>
            <a:pPr indent="0" lvl="0" marL="0" rtl="0" algn="l">
              <a:spcBef>
                <a:spcPts val="1600"/>
              </a:spcBef>
              <a:spcAft>
                <a:spcPts val="0"/>
              </a:spcAft>
              <a:buNone/>
            </a:pPr>
            <a:r>
              <a:rPr b="1" lang="en"/>
              <a:t>Note:</a:t>
            </a:r>
            <a:r>
              <a:rPr lang="en"/>
              <a:t> This also applies to Deepfakes. AI generated video, audio, &amp; images can also be used manipulate a target. </a:t>
            </a:r>
            <a:endParaRPr/>
          </a:p>
          <a:p>
            <a:pPr indent="0" lvl="0" marL="0" rtl="0" algn="l">
              <a:spcBef>
                <a:spcPts val="1600"/>
              </a:spcBef>
              <a:spcAft>
                <a:spcPts val="1600"/>
              </a:spcAft>
              <a:buNone/>
            </a:pPr>
            <a:r>
              <a:t/>
            </a:r>
            <a:endParaRPr/>
          </a:p>
        </p:txBody>
      </p:sp>
      <p:sp>
        <p:nvSpPr>
          <p:cNvPr id="241" name="Google Shape;241;p45"/>
          <p:cNvSpPr txBox="1"/>
          <p:nvPr>
            <p:ph type="title"/>
          </p:nvPr>
        </p:nvSpPr>
        <p:spPr>
          <a:xfrm>
            <a:off x="938500" y="445025"/>
            <a:ext cx="68109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 Securing your world - Phishing</a:t>
            </a:r>
            <a:endParaRPr/>
          </a:p>
        </p:txBody>
      </p:sp>
      <p:sp>
        <p:nvSpPr>
          <p:cNvPr id="242" name="Google Shape;242;p45"/>
          <p:cNvSpPr txBox="1"/>
          <p:nvPr/>
        </p:nvSpPr>
        <p:spPr>
          <a:xfrm>
            <a:off x="937250" y="4610100"/>
            <a:ext cx="6073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https://www.cisa.gov/sites/default/files/2024-09/Cybersecurity-Awareness-Month-2024-Posters.pdf</a:t>
            </a:r>
            <a:endParaRPr sz="1300">
              <a:solidFill>
                <a:schemeClr val="dk2"/>
              </a:solidFill>
              <a:latin typeface="Montserrat"/>
              <a:ea typeface="Montserrat"/>
              <a:cs typeface="Montserrat"/>
              <a:sym typeface="Montserrat"/>
            </a:endParaRPr>
          </a:p>
        </p:txBody>
      </p:sp>
      <p:grpSp>
        <p:nvGrpSpPr>
          <p:cNvPr id="243" name="Google Shape;243;p45"/>
          <p:cNvGrpSpPr/>
          <p:nvPr/>
        </p:nvGrpSpPr>
        <p:grpSpPr>
          <a:xfrm>
            <a:off x="6111324" y="1659283"/>
            <a:ext cx="2758407" cy="2136063"/>
            <a:chOff x="3441065" y="4302505"/>
            <a:chExt cx="337069" cy="302593"/>
          </a:xfrm>
        </p:grpSpPr>
        <p:sp>
          <p:nvSpPr>
            <p:cNvPr id="244" name="Google Shape;244;p45"/>
            <p:cNvSpPr/>
            <p:nvPr/>
          </p:nvSpPr>
          <p:spPr>
            <a:xfrm>
              <a:off x="3441065" y="4366941"/>
              <a:ext cx="337069" cy="173655"/>
            </a:xfrm>
            <a:custGeom>
              <a:rect b="b" l="l" r="r" t="t"/>
              <a:pathLst>
                <a:path extrusionOk="0" h="5460" w="10598">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5"/>
            <p:cNvSpPr/>
            <p:nvPr/>
          </p:nvSpPr>
          <p:spPr>
            <a:xfrm>
              <a:off x="3572864" y="4423300"/>
              <a:ext cx="76141" cy="61479"/>
            </a:xfrm>
            <a:custGeom>
              <a:rect b="b" l="l" r="r" t="t"/>
              <a:pathLst>
                <a:path extrusionOk="0" h="1933" w="2394">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5"/>
            <p:cNvSpPr/>
            <p:nvPr/>
          </p:nvSpPr>
          <p:spPr>
            <a:xfrm>
              <a:off x="3619045" y="4394485"/>
              <a:ext cx="46626" cy="39088"/>
            </a:xfrm>
            <a:custGeom>
              <a:rect b="b" l="l" r="r" t="t"/>
              <a:pathLst>
                <a:path extrusionOk="0" h="1229" w="1466">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5"/>
            <p:cNvSpPr/>
            <p:nvPr/>
          </p:nvSpPr>
          <p:spPr>
            <a:xfrm>
              <a:off x="3604669" y="4302505"/>
              <a:ext cx="9860" cy="42046"/>
            </a:xfrm>
            <a:custGeom>
              <a:rect b="b" l="l" r="r" t="t"/>
              <a:pathLst>
                <a:path extrusionOk="0" h="1322" w="31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5"/>
            <p:cNvSpPr/>
            <p:nvPr/>
          </p:nvSpPr>
          <p:spPr>
            <a:xfrm>
              <a:off x="3528178" y="4315926"/>
              <a:ext cx="22359" cy="40742"/>
            </a:xfrm>
            <a:custGeom>
              <a:rect b="b" l="l" r="r" t="t"/>
              <a:pathLst>
                <a:path extrusionOk="0" h="1281" w="703">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5"/>
            <p:cNvSpPr/>
            <p:nvPr/>
          </p:nvSpPr>
          <p:spPr>
            <a:xfrm>
              <a:off x="3457730" y="4348590"/>
              <a:ext cx="32600" cy="35367"/>
            </a:xfrm>
            <a:custGeom>
              <a:rect b="b" l="l" r="r" t="t"/>
              <a:pathLst>
                <a:path extrusionOk="0" h="1112" w="1025">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5"/>
            <p:cNvSpPr/>
            <p:nvPr/>
          </p:nvSpPr>
          <p:spPr>
            <a:xfrm>
              <a:off x="3727723" y="4351611"/>
              <a:ext cx="32218" cy="34954"/>
            </a:xfrm>
            <a:custGeom>
              <a:rect b="b" l="l" r="r" t="t"/>
              <a:pathLst>
                <a:path extrusionOk="0" h="1099" w="1013">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5"/>
            <p:cNvSpPr/>
            <p:nvPr/>
          </p:nvSpPr>
          <p:spPr>
            <a:xfrm>
              <a:off x="3668279" y="4315926"/>
              <a:ext cx="22391" cy="40742"/>
            </a:xfrm>
            <a:custGeom>
              <a:rect b="b" l="l" r="r" t="t"/>
              <a:pathLst>
                <a:path extrusionOk="0" h="1281" w="704">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5"/>
            <p:cNvSpPr/>
            <p:nvPr/>
          </p:nvSpPr>
          <p:spPr>
            <a:xfrm>
              <a:off x="3603143" y="4563019"/>
              <a:ext cx="9891" cy="42078"/>
            </a:xfrm>
            <a:custGeom>
              <a:rect b="b" l="l" r="r" t="t"/>
              <a:pathLst>
                <a:path extrusionOk="0" h="1323" w="311">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5"/>
            <p:cNvSpPr/>
            <p:nvPr/>
          </p:nvSpPr>
          <p:spPr>
            <a:xfrm>
              <a:off x="3667134" y="4552206"/>
              <a:ext cx="22009" cy="40233"/>
            </a:xfrm>
            <a:custGeom>
              <a:rect b="b" l="l" r="r" t="t"/>
              <a:pathLst>
                <a:path extrusionOk="0" h="1265" w="692">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5"/>
            <p:cNvSpPr/>
            <p:nvPr/>
          </p:nvSpPr>
          <p:spPr>
            <a:xfrm>
              <a:off x="3727723" y="4524662"/>
              <a:ext cx="32982" cy="35367"/>
            </a:xfrm>
            <a:custGeom>
              <a:rect b="b" l="l" r="r" t="t"/>
              <a:pathLst>
                <a:path extrusionOk="0" h="1112" w="1037">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5"/>
            <p:cNvSpPr/>
            <p:nvPr/>
          </p:nvSpPr>
          <p:spPr>
            <a:xfrm>
              <a:off x="3457349" y="4522023"/>
              <a:ext cx="32218" cy="34954"/>
            </a:xfrm>
            <a:custGeom>
              <a:rect b="b" l="l" r="r" t="t"/>
              <a:pathLst>
                <a:path extrusionOk="0" h="1099" w="1013">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5"/>
            <p:cNvSpPr/>
            <p:nvPr/>
          </p:nvSpPr>
          <p:spPr>
            <a:xfrm>
              <a:off x="3526270" y="4551665"/>
              <a:ext cx="22772" cy="40392"/>
            </a:xfrm>
            <a:custGeom>
              <a:rect b="b" l="l" r="r" t="t"/>
              <a:pathLst>
                <a:path extrusionOk="0" h="1270" w="716">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items</a:t>
            </a:r>
            <a:endParaRPr/>
          </a:p>
        </p:txBody>
      </p:sp>
      <p:sp>
        <p:nvSpPr>
          <p:cNvPr id="262" name="Google Shape;262;p46"/>
          <p:cNvSpPr txBox="1"/>
          <p:nvPr>
            <p:ph idx="1" type="body"/>
          </p:nvPr>
        </p:nvSpPr>
        <p:spPr>
          <a:xfrm>
            <a:off x="938500" y="1096175"/>
            <a:ext cx="4946400" cy="372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Operating systems</a:t>
            </a:r>
            <a:endParaRPr sz="1200"/>
          </a:p>
          <a:p>
            <a:pPr indent="-304800" lvl="1" marL="914400" rtl="0" algn="l">
              <a:lnSpc>
                <a:spcPct val="150000"/>
              </a:lnSpc>
              <a:spcBef>
                <a:spcPts val="0"/>
              </a:spcBef>
              <a:spcAft>
                <a:spcPts val="0"/>
              </a:spcAft>
              <a:buSzPts val="1200"/>
              <a:buChar char="○"/>
            </a:pPr>
            <a:r>
              <a:rPr lang="en" sz="1200"/>
              <a:t>Linux, Windows, MacOS, Unix variants, mobile</a:t>
            </a:r>
            <a:endParaRPr sz="1200"/>
          </a:p>
          <a:p>
            <a:pPr indent="-304800" lvl="2" marL="1371600" rtl="0" algn="l">
              <a:lnSpc>
                <a:spcPct val="150000"/>
              </a:lnSpc>
              <a:spcBef>
                <a:spcPts val="0"/>
              </a:spcBef>
              <a:spcAft>
                <a:spcPts val="0"/>
              </a:spcAft>
              <a:buSzPts val="1200"/>
              <a:buChar char="■"/>
            </a:pPr>
            <a:r>
              <a:rPr lang="en" sz="1200"/>
              <a:t>Common Linux flavors: Redhat/Centos, </a:t>
            </a:r>
            <a:r>
              <a:rPr lang="en" sz="1200"/>
              <a:t>Oracle Linux, </a:t>
            </a:r>
            <a:r>
              <a:rPr lang="en" sz="1200"/>
              <a:t>Debian/Ubuntu, Kali </a:t>
            </a:r>
            <a:endParaRPr sz="1200"/>
          </a:p>
          <a:p>
            <a:pPr indent="-304800" lvl="2" marL="1371600" rtl="0" algn="l">
              <a:lnSpc>
                <a:spcPct val="150000"/>
              </a:lnSpc>
              <a:spcBef>
                <a:spcPts val="0"/>
              </a:spcBef>
              <a:spcAft>
                <a:spcPts val="0"/>
              </a:spcAft>
              <a:buSzPts val="1200"/>
              <a:buChar char="■"/>
            </a:pPr>
            <a:r>
              <a:rPr lang="en" sz="1200"/>
              <a:t>Common BSD flavors: OpenBSD, FreeBSD, NetBSD</a:t>
            </a:r>
            <a:endParaRPr sz="1200"/>
          </a:p>
          <a:p>
            <a:pPr indent="-304800" lvl="0" marL="457200" rtl="0" algn="l">
              <a:lnSpc>
                <a:spcPct val="150000"/>
              </a:lnSpc>
              <a:spcBef>
                <a:spcPts val="0"/>
              </a:spcBef>
              <a:spcAft>
                <a:spcPts val="0"/>
              </a:spcAft>
              <a:buSzPts val="1200"/>
              <a:buChar char="●"/>
            </a:pPr>
            <a:r>
              <a:rPr lang="en" sz="1200"/>
              <a:t>Hardware basics (CPU, memory, storage, I/O cards (USB), network cards) </a:t>
            </a:r>
            <a:endParaRPr sz="1200"/>
          </a:p>
          <a:p>
            <a:pPr indent="-304800" lvl="0" marL="457200" rtl="0" algn="l">
              <a:lnSpc>
                <a:spcPct val="150000"/>
              </a:lnSpc>
              <a:spcBef>
                <a:spcPts val="0"/>
              </a:spcBef>
              <a:spcAft>
                <a:spcPts val="0"/>
              </a:spcAft>
              <a:buSzPts val="1200"/>
              <a:buChar char="●"/>
            </a:pPr>
            <a:r>
              <a:rPr lang="en" sz="1200"/>
              <a:t>Networking </a:t>
            </a:r>
            <a:endParaRPr sz="1200"/>
          </a:p>
          <a:p>
            <a:pPr indent="-304800" lvl="0" marL="457200" rtl="0" algn="l">
              <a:lnSpc>
                <a:spcPct val="150000"/>
              </a:lnSpc>
              <a:spcBef>
                <a:spcPts val="0"/>
              </a:spcBef>
              <a:spcAft>
                <a:spcPts val="0"/>
              </a:spcAft>
              <a:buSzPts val="1200"/>
              <a:buChar char="●"/>
            </a:pPr>
            <a:r>
              <a:rPr lang="en" sz="1200"/>
              <a:t>DNS</a:t>
            </a:r>
            <a:endParaRPr sz="1200"/>
          </a:p>
          <a:p>
            <a:pPr indent="-304800" lvl="0" marL="457200" rtl="0" algn="l">
              <a:lnSpc>
                <a:spcPct val="150000"/>
              </a:lnSpc>
              <a:spcBef>
                <a:spcPts val="0"/>
              </a:spcBef>
              <a:spcAft>
                <a:spcPts val="0"/>
              </a:spcAft>
              <a:buSzPts val="1200"/>
              <a:buChar char="●"/>
            </a:pPr>
            <a:r>
              <a:rPr lang="en" sz="1200"/>
              <a:t>Applications and services</a:t>
            </a:r>
            <a:endParaRPr sz="1200"/>
          </a:p>
          <a:p>
            <a:pPr indent="-304800" lvl="1" marL="914400" rtl="0" algn="l">
              <a:lnSpc>
                <a:spcPct val="150000"/>
              </a:lnSpc>
              <a:spcBef>
                <a:spcPts val="0"/>
              </a:spcBef>
              <a:spcAft>
                <a:spcPts val="0"/>
              </a:spcAft>
              <a:buSzPts val="1200"/>
              <a:buChar char="○"/>
            </a:pPr>
            <a:r>
              <a:rPr lang="en" sz="1200"/>
              <a:t>Web apps, databases, system services, email, SSH, VPN, NTP</a:t>
            </a:r>
            <a:endParaRPr sz="1200"/>
          </a:p>
        </p:txBody>
      </p:sp>
      <p:cxnSp>
        <p:nvCxnSpPr>
          <p:cNvPr id="263" name="Google Shape;263;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938500" y="445025"/>
            <a:ext cx="5178900" cy="8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items - cont’d.</a:t>
            </a:r>
            <a:endParaRPr/>
          </a:p>
        </p:txBody>
      </p:sp>
      <p:sp>
        <p:nvSpPr>
          <p:cNvPr id="269" name="Google Shape;269;p47"/>
          <p:cNvSpPr txBox="1"/>
          <p:nvPr>
            <p:ph idx="1" type="body"/>
          </p:nvPr>
        </p:nvSpPr>
        <p:spPr>
          <a:xfrm>
            <a:off x="938500" y="1096175"/>
            <a:ext cx="4946400" cy="372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IoT (Internet of Things)</a:t>
            </a:r>
            <a:endParaRPr sz="1200"/>
          </a:p>
          <a:p>
            <a:pPr indent="-304800" lvl="0" marL="457200" rtl="0" algn="l">
              <a:lnSpc>
                <a:spcPct val="150000"/>
              </a:lnSpc>
              <a:spcBef>
                <a:spcPts val="0"/>
              </a:spcBef>
              <a:spcAft>
                <a:spcPts val="0"/>
              </a:spcAft>
              <a:buSzPts val="1200"/>
              <a:buChar char="●"/>
            </a:pPr>
            <a:r>
              <a:rPr lang="en" sz="1200"/>
              <a:t>Virtualization</a:t>
            </a:r>
            <a:endParaRPr sz="1200"/>
          </a:p>
          <a:p>
            <a:pPr indent="-304800" lvl="0" marL="457200" rtl="0" algn="l">
              <a:lnSpc>
                <a:spcPct val="150000"/>
              </a:lnSpc>
              <a:spcBef>
                <a:spcPts val="0"/>
              </a:spcBef>
              <a:spcAft>
                <a:spcPts val="0"/>
              </a:spcAft>
              <a:buSzPts val="1200"/>
              <a:buChar char="●"/>
            </a:pPr>
            <a:r>
              <a:rPr lang="en" sz="1200"/>
              <a:t>Containers (Docker, Kubernetes etc..)</a:t>
            </a:r>
            <a:endParaRPr sz="1200"/>
          </a:p>
          <a:p>
            <a:pPr indent="-304800" lvl="0" marL="457200" rtl="0" algn="l">
              <a:lnSpc>
                <a:spcPct val="150000"/>
              </a:lnSpc>
              <a:spcBef>
                <a:spcPts val="0"/>
              </a:spcBef>
              <a:spcAft>
                <a:spcPts val="0"/>
              </a:spcAft>
              <a:buSzPts val="1200"/>
              <a:buChar char="●"/>
            </a:pPr>
            <a:r>
              <a:rPr lang="en" sz="1200"/>
              <a:t>Cloud infrastructure (services and connectivity)</a:t>
            </a:r>
            <a:endParaRPr sz="1200"/>
          </a:p>
          <a:p>
            <a:pPr indent="-304800" lvl="0" marL="457200" rtl="0" algn="l">
              <a:lnSpc>
                <a:spcPct val="150000"/>
              </a:lnSpc>
              <a:spcBef>
                <a:spcPts val="0"/>
              </a:spcBef>
              <a:spcAft>
                <a:spcPts val="0"/>
              </a:spcAft>
              <a:buSzPts val="1200"/>
              <a:buChar char="●"/>
            </a:pPr>
            <a:r>
              <a:rPr lang="en" sz="1200"/>
              <a:t>Coding</a:t>
            </a:r>
            <a:endParaRPr sz="1200"/>
          </a:p>
          <a:p>
            <a:pPr indent="-304800" lvl="1" marL="914400" rtl="0" algn="l">
              <a:lnSpc>
                <a:spcPct val="150000"/>
              </a:lnSpc>
              <a:spcBef>
                <a:spcPts val="0"/>
              </a:spcBef>
              <a:spcAft>
                <a:spcPts val="0"/>
              </a:spcAft>
              <a:buSzPts val="1200"/>
              <a:buChar char="○"/>
            </a:pPr>
            <a:r>
              <a:rPr lang="en" sz="1200"/>
              <a:t>Bash, Python, Powershell, C++, Java etc..</a:t>
            </a:r>
            <a:endParaRPr sz="1200"/>
          </a:p>
          <a:p>
            <a:pPr indent="-304800" lvl="1" marL="914400" rtl="0" algn="l">
              <a:lnSpc>
                <a:spcPct val="150000"/>
              </a:lnSpc>
              <a:spcBef>
                <a:spcPts val="0"/>
              </a:spcBef>
              <a:spcAft>
                <a:spcPts val="0"/>
              </a:spcAft>
              <a:buSzPts val="1200"/>
              <a:buChar char="○"/>
            </a:pPr>
            <a:r>
              <a:rPr lang="en" sz="1200"/>
              <a:t>IDE (Integrated development environment)</a:t>
            </a:r>
            <a:endParaRPr sz="1200"/>
          </a:p>
          <a:p>
            <a:pPr indent="-304800" lvl="0" marL="457200" rtl="0" algn="l">
              <a:lnSpc>
                <a:spcPct val="150000"/>
              </a:lnSpc>
              <a:spcBef>
                <a:spcPts val="0"/>
              </a:spcBef>
              <a:spcAft>
                <a:spcPts val="0"/>
              </a:spcAft>
              <a:buSzPts val="1200"/>
              <a:buChar char="●"/>
            </a:pPr>
            <a:r>
              <a:rPr lang="en" sz="1200"/>
              <a:t>CI/CD: </a:t>
            </a:r>
            <a:r>
              <a:rPr lang="en" sz="1200"/>
              <a:t>Continuous</a:t>
            </a:r>
            <a:r>
              <a:rPr lang="en" sz="1200"/>
              <a:t> Integration/Continuous Delivery or Deployment</a:t>
            </a:r>
            <a:endParaRPr sz="1200"/>
          </a:p>
          <a:p>
            <a:pPr indent="-304800" lvl="0" marL="457200" rtl="0" algn="l">
              <a:lnSpc>
                <a:spcPct val="150000"/>
              </a:lnSpc>
              <a:spcBef>
                <a:spcPts val="0"/>
              </a:spcBef>
              <a:spcAft>
                <a:spcPts val="0"/>
              </a:spcAft>
              <a:buSzPts val="1200"/>
              <a:buChar char="●"/>
            </a:pPr>
            <a:r>
              <a:rPr lang="en" sz="1200"/>
              <a:t>GIT  (Source control) </a:t>
            </a:r>
            <a:endParaRPr sz="1200"/>
          </a:p>
          <a:p>
            <a:pPr indent="-304800" lvl="1" marL="914400" rtl="0" algn="l">
              <a:lnSpc>
                <a:spcPct val="150000"/>
              </a:lnSpc>
              <a:spcBef>
                <a:spcPts val="0"/>
              </a:spcBef>
              <a:spcAft>
                <a:spcPts val="0"/>
              </a:spcAft>
              <a:buSzPts val="1200"/>
              <a:buChar char="○"/>
            </a:pPr>
            <a:r>
              <a:rPr lang="en" sz="1200"/>
              <a:t>Local and remote resources like GitHub</a:t>
            </a:r>
            <a:endParaRPr sz="1200"/>
          </a:p>
          <a:p>
            <a:pPr indent="-304800" lvl="1" marL="914400" rtl="0" algn="l">
              <a:lnSpc>
                <a:spcPct val="150000"/>
              </a:lnSpc>
              <a:spcBef>
                <a:spcPts val="0"/>
              </a:spcBef>
              <a:spcAft>
                <a:spcPts val="0"/>
              </a:spcAft>
              <a:buSzPts val="1200"/>
              <a:buChar char="○"/>
            </a:pPr>
            <a:r>
              <a:rPr lang="en" sz="1200"/>
              <a:t>Bitbucket</a:t>
            </a:r>
            <a:endParaRPr sz="1200"/>
          </a:p>
          <a:p>
            <a:pPr indent="-304800" lvl="0" marL="457200" rtl="0" algn="l">
              <a:lnSpc>
                <a:spcPct val="150000"/>
              </a:lnSpc>
              <a:spcBef>
                <a:spcPts val="0"/>
              </a:spcBef>
              <a:spcAft>
                <a:spcPts val="0"/>
              </a:spcAft>
              <a:buSzPts val="1200"/>
              <a:buChar char="●"/>
            </a:pPr>
            <a:r>
              <a:rPr lang="en" sz="1200"/>
              <a:t>Logging</a:t>
            </a:r>
            <a:endParaRPr sz="1200"/>
          </a:p>
        </p:txBody>
      </p:sp>
      <p:cxnSp>
        <p:nvCxnSpPr>
          <p:cNvPr id="270" name="Google Shape;270;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74" name="Shape 274"/>
        <p:cNvGrpSpPr/>
        <p:nvPr/>
      </p:nvGrpSpPr>
      <p:grpSpPr>
        <a:xfrm>
          <a:off x="0" y="0"/>
          <a:ext cx="0" cy="0"/>
          <a:chOff x="0" y="0"/>
          <a:chExt cx="0" cy="0"/>
        </a:xfrm>
      </p:grpSpPr>
      <p:sp>
        <p:nvSpPr>
          <p:cNvPr id="275" name="Google Shape;275;p48"/>
          <p:cNvSpPr txBox="1"/>
          <p:nvPr>
            <p:ph type="title"/>
          </p:nvPr>
        </p:nvSpPr>
        <p:spPr>
          <a:xfrm>
            <a:off x="938500" y="445025"/>
            <a:ext cx="5178900" cy="8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items - cont’d.</a:t>
            </a:r>
            <a:endParaRPr/>
          </a:p>
        </p:txBody>
      </p:sp>
      <p:sp>
        <p:nvSpPr>
          <p:cNvPr id="276" name="Google Shape;276;p48"/>
          <p:cNvSpPr txBox="1"/>
          <p:nvPr>
            <p:ph idx="1" type="body"/>
          </p:nvPr>
        </p:nvSpPr>
        <p:spPr>
          <a:xfrm>
            <a:off x="938500" y="1096175"/>
            <a:ext cx="4946400" cy="3725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Communications (oral/written)</a:t>
            </a:r>
            <a:endParaRPr sz="1200"/>
          </a:p>
          <a:p>
            <a:pPr indent="-304800" lvl="0" marL="457200" rtl="0" algn="l">
              <a:lnSpc>
                <a:spcPct val="150000"/>
              </a:lnSpc>
              <a:spcBef>
                <a:spcPts val="0"/>
              </a:spcBef>
              <a:spcAft>
                <a:spcPts val="0"/>
              </a:spcAft>
              <a:buSzPts val="1200"/>
              <a:buChar char="●"/>
            </a:pPr>
            <a:r>
              <a:rPr lang="en" sz="1200"/>
              <a:t>Other soft skills</a:t>
            </a:r>
            <a:endParaRPr sz="1200"/>
          </a:p>
          <a:p>
            <a:pPr indent="-304800" lvl="1" marL="914400" rtl="0" algn="l">
              <a:lnSpc>
                <a:spcPct val="150000"/>
              </a:lnSpc>
              <a:spcBef>
                <a:spcPts val="0"/>
              </a:spcBef>
              <a:spcAft>
                <a:spcPts val="0"/>
              </a:spcAft>
              <a:buSzPts val="1200"/>
              <a:buChar char="○"/>
            </a:pPr>
            <a:r>
              <a:rPr lang="en" sz="1200"/>
              <a:t>Networking with people </a:t>
            </a:r>
            <a:endParaRPr sz="1200"/>
          </a:p>
          <a:p>
            <a:pPr indent="-304800" lvl="1" marL="914400" rtl="0" algn="l">
              <a:lnSpc>
                <a:spcPct val="150000"/>
              </a:lnSpc>
              <a:spcBef>
                <a:spcPts val="0"/>
              </a:spcBef>
              <a:spcAft>
                <a:spcPts val="0"/>
              </a:spcAft>
              <a:buSzPts val="1200"/>
              <a:buChar char="○"/>
            </a:pPr>
            <a:r>
              <a:rPr lang="en" sz="1200"/>
              <a:t>Mentors/Mentees</a:t>
            </a:r>
            <a:endParaRPr sz="1200"/>
          </a:p>
          <a:p>
            <a:pPr indent="-304800" lvl="1" marL="914400" rtl="0" algn="l">
              <a:lnSpc>
                <a:spcPct val="150000"/>
              </a:lnSpc>
              <a:spcBef>
                <a:spcPts val="0"/>
              </a:spcBef>
              <a:spcAft>
                <a:spcPts val="0"/>
              </a:spcAft>
              <a:buSzPts val="1200"/>
              <a:buChar char="○"/>
            </a:pPr>
            <a:r>
              <a:rPr lang="en" sz="1200"/>
              <a:t>Public speaking (Toastmasters)</a:t>
            </a:r>
            <a:endParaRPr sz="1200"/>
          </a:p>
          <a:p>
            <a:pPr indent="-304800" lvl="1" marL="914400" rtl="0" algn="l">
              <a:lnSpc>
                <a:spcPct val="150000"/>
              </a:lnSpc>
              <a:spcBef>
                <a:spcPts val="0"/>
              </a:spcBef>
              <a:spcAft>
                <a:spcPts val="0"/>
              </a:spcAft>
              <a:buSzPts val="1200"/>
              <a:buChar char="○"/>
            </a:pPr>
            <a:r>
              <a:rPr lang="en" sz="1200"/>
              <a:t>Collaboration &amp; team oriented approaches</a:t>
            </a:r>
            <a:endParaRPr sz="1200"/>
          </a:p>
          <a:p>
            <a:pPr indent="-304800" lvl="1" marL="914400" rtl="0" algn="l">
              <a:lnSpc>
                <a:spcPct val="150000"/>
              </a:lnSpc>
              <a:spcBef>
                <a:spcPts val="0"/>
              </a:spcBef>
              <a:spcAft>
                <a:spcPts val="0"/>
              </a:spcAft>
              <a:buSzPts val="1200"/>
              <a:buChar char="○"/>
            </a:pPr>
            <a:r>
              <a:rPr lang="en" sz="1200"/>
              <a:t>Conflict management</a:t>
            </a:r>
            <a:endParaRPr sz="1200"/>
          </a:p>
          <a:p>
            <a:pPr indent="-304800" lvl="1" marL="914400" rtl="0" algn="l">
              <a:lnSpc>
                <a:spcPct val="150000"/>
              </a:lnSpc>
              <a:spcBef>
                <a:spcPts val="0"/>
              </a:spcBef>
              <a:spcAft>
                <a:spcPts val="0"/>
              </a:spcAft>
              <a:buSzPts val="1200"/>
              <a:buChar char="○"/>
            </a:pPr>
            <a:r>
              <a:rPr lang="en" sz="1200"/>
              <a:t>Flexibility and adaptability </a:t>
            </a:r>
            <a:endParaRPr sz="1200"/>
          </a:p>
          <a:p>
            <a:pPr indent="-304800" lvl="1" marL="914400" rtl="0" algn="l">
              <a:lnSpc>
                <a:spcPct val="150000"/>
              </a:lnSpc>
              <a:spcBef>
                <a:spcPts val="0"/>
              </a:spcBef>
              <a:spcAft>
                <a:spcPts val="0"/>
              </a:spcAft>
              <a:buSzPts val="1200"/>
              <a:buChar char="○"/>
            </a:pPr>
            <a:r>
              <a:rPr lang="en" sz="1200"/>
              <a:t>Time management</a:t>
            </a:r>
            <a:endParaRPr sz="1200"/>
          </a:p>
          <a:p>
            <a:pPr indent="-304800" lvl="0" marL="457200" rtl="0" algn="l">
              <a:lnSpc>
                <a:spcPct val="150000"/>
              </a:lnSpc>
              <a:spcBef>
                <a:spcPts val="0"/>
              </a:spcBef>
              <a:spcAft>
                <a:spcPts val="0"/>
              </a:spcAft>
              <a:buSzPts val="1200"/>
              <a:buChar char="●"/>
            </a:pPr>
            <a:r>
              <a:rPr lang="en" sz="1200"/>
              <a:t>Anxiety management</a:t>
            </a:r>
            <a:endParaRPr sz="1200"/>
          </a:p>
          <a:p>
            <a:pPr indent="-304800" lvl="0" marL="457200" rtl="0" algn="l">
              <a:lnSpc>
                <a:spcPct val="150000"/>
              </a:lnSpc>
              <a:spcBef>
                <a:spcPts val="0"/>
              </a:spcBef>
              <a:spcAft>
                <a:spcPts val="0"/>
              </a:spcAft>
              <a:buSzPts val="1200"/>
              <a:buChar char="●"/>
            </a:pPr>
            <a:r>
              <a:rPr lang="en" sz="1200"/>
              <a:t>Imposter syndrome </a:t>
            </a:r>
            <a:endParaRPr sz="1200"/>
          </a:p>
          <a:p>
            <a:pPr indent="-304800" lvl="0" marL="457200" rtl="0" algn="l">
              <a:lnSpc>
                <a:spcPct val="150000"/>
              </a:lnSpc>
              <a:spcBef>
                <a:spcPts val="0"/>
              </a:spcBef>
              <a:spcAft>
                <a:spcPts val="0"/>
              </a:spcAft>
              <a:buSzPts val="1200"/>
              <a:buChar char="●"/>
            </a:pPr>
            <a:r>
              <a:rPr lang="en" sz="1200"/>
              <a:t>Positive attitude </a:t>
            </a:r>
            <a:endParaRPr sz="1200"/>
          </a:p>
          <a:p>
            <a:pPr indent="0" lvl="0" marL="0" rtl="0" algn="l">
              <a:lnSpc>
                <a:spcPct val="150000"/>
              </a:lnSpc>
              <a:spcBef>
                <a:spcPts val="0"/>
              </a:spcBef>
              <a:spcAft>
                <a:spcPts val="0"/>
              </a:spcAft>
              <a:buNone/>
            </a:pPr>
            <a:r>
              <a:t/>
            </a:r>
            <a:endParaRPr sz="1200"/>
          </a:p>
        </p:txBody>
      </p:sp>
      <p:cxnSp>
        <p:nvCxnSpPr>
          <p:cNvPr id="277" name="Google Shape;277;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8" name="Google Shape;278;p48"/>
          <p:cNvPicPr preferRelativeResize="0"/>
          <p:nvPr/>
        </p:nvPicPr>
        <p:blipFill>
          <a:blip r:embed="rId3">
            <a:alphaModFix/>
          </a:blip>
          <a:stretch>
            <a:fillRect/>
          </a:stretch>
        </p:blipFill>
        <p:spPr>
          <a:xfrm>
            <a:off x="5711125" y="1096175"/>
            <a:ext cx="2954300" cy="17664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Security Fundamentals</a:t>
            </a:r>
            <a:endParaRPr/>
          </a:p>
        </p:txBody>
      </p:sp>
      <p:sp>
        <p:nvSpPr>
          <p:cNvPr id="284" name="Google Shape;284;p4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85" name="Google Shape;285;p4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overview of key areas of interest</a:t>
            </a:r>
            <a:endParaRPr/>
          </a:p>
        </p:txBody>
      </p:sp>
      <p:cxnSp>
        <p:nvCxnSpPr>
          <p:cNvPr id="286" name="Google Shape;286;p4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items </a:t>
            </a:r>
            <a:endParaRPr/>
          </a:p>
        </p:txBody>
      </p:sp>
      <p:sp>
        <p:nvSpPr>
          <p:cNvPr id="292" name="Google Shape;292;p50"/>
          <p:cNvSpPr txBox="1"/>
          <p:nvPr>
            <p:ph idx="1" type="body"/>
          </p:nvPr>
        </p:nvSpPr>
        <p:spPr>
          <a:xfrm>
            <a:off x="938500" y="1096175"/>
            <a:ext cx="4946400" cy="36930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Firewalls and proxies</a:t>
            </a:r>
            <a:endParaRPr sz="1200"/>
          </a:p>
          <a:p>
            <a:pPr indent="-304800" lvl="0" marL="457200" rtl="0" algn="l">
              <a:lnSpc>
                <a:spcPct val="115000"/>
              </a:lnSpc>
              <a:spcBef>
                <a:spcPts val="0"/>
              </a:spcBef>
              <a:spcAft>
                <a:spcPts val="0"/>
              </a:spcAft>
              <a:buSzPts val="1200"/>
              <a:buChar char="●"/>
            </a:pPr>
            <a:r>
              <a:rPr lang="en" sz="1200"/>
              <a:t>Intrusion detection, Intrusion prevention </a:t>
            </a:r>
            <a:endParaRPr sz="1200"/>
          </a:p>
          <a:p>
            <a:pPr indent="-304800" lvl="0" marL="457200" rtl="0" algn="l">
              <a:lnSpc>
                <a:spcPct val="115000"/>
              </a:lnSpc>
              <a:spcBef>
                <a:spcPts val="0"/>
              </a:spcBef>
              <a:spcAft>
                <a:spcPts val="0"/>
              </a:spcAft>
              <a:buSzPts val="1200"/>
              <a:buChar char="●"/>
            </a:pPr>
            <a:r>
              <a:rPr lang="en" sz="1200"/>
              <a:t>Malware detection</a:t>
            </a:r>
            <a:endParaRPr sz="1200"/>
          </a:p>
          <a:p>
            <a:pPr indent="-304800" lvl="0" marL="457200" rtl="0" algn="l">
              <a:lnSpc>
                <a:spcPct val="115000"/>
              </a:lnSpc>
              <a:spcBef>
                <a:spcPts val="0"/>
              </a:spcBef>
              <a:spcAft>
                <a:spcPts val="0"/>
              </a:spcAft>
              <a:buSzPts val="1200"/>
              <a:buChar char="●"/>
            </a:pPr>
            <a:r>
              <a:rPr lang="en" sz="1200"/>
              <a:t>EDR (Endpoint detection and response)</a:t>
            </a:r>
            <a:endParaRPr sz="1200"/>
          </a:p>
          <a:p>
            <a:pPr indent="-304800" lvl="0" marL="457200" rtl="0" algn="l">
              <a:lnSpc>
                <a:spcPct val="115000"/>
              </a:lnSpc>
              <a:spcBef>
                <a:spcPts val="0"/>
              </a:spcBef>
              <a:spcAft>
                <a:spcPts val="0"/>
              </a:spcAft>
              <a:buSzPts val="1200"/>
              <a:buChar char="●"/>
            </a:pPr>
            <a:r>
              <a:rPr lang="en" sz="1200"/>
              <a:t>XDR (Extended detection and response)</a:t>
            </a:r>
            <a:endParaRPr sz="1200"/>
          </a:p>
          <a:p>
            <a:pPr indent="-304800" lvl="0" marL="457200" rtl="0" algn="l">
              <a:lnSpc>
                <a:spcPct val="115000"/>
              </a:lnSpc>
              <a:spcBef>
                <a:spcPts val="0"/>
              </a:spcBef>
              <a:spcAft>
                <a:spcPts val="0"/>
              </a:spcAft>
              <a:buSzPts val="1200"/>
              <a:buChar char="●"/>
            </a:pPr>
            <a:r>
              <a:rPr lang="en" sz="1200"/>
              <a:t>Access controls</a:t>
            </a:r>
            <a:endParaRPr sz="1200"/>
          </a:p>
          <a:p>
            <a:pPr indent="-304800" lvl="1" marL="914400" rtl="0" algn="l">
              <a:lnSpc>
                <a:spcPct val="115000"/>
              </a:lnSpc>
              <a:spcBef>
                <a:spcPts val="0"/>
              </a:spcBef>
              <a:spcAft>
                <a:spcPts val="0"/>
              </a:spcAft>
              <a:buSzPts val="1200"/>
              <a:buChar char="○"/>
            </a:pPr>
            <a:r>
              <a:rPr lang="en" sz="1200"/>
              <a:t>LDAP/AD</a:t>
            </a:r>
            <a:endParaRPr sz="1200"/>
          </a:p>
          <a:p>
            <a:pPr indent="-304800" lvl="1" marL="914400" rtl="0" algn="l">
              <a:lnSpc>
                <a:spcPct val="115000"/>
              </a:lnSpc>
              <a:spcBef>
                <a:spcPts val="0"/>
              </a:spcBef>
              <a:spcAft>
                <a:spcPts val="0"/>
              </a:spcAft>
              <a:buSzPts val="1200"/>
              <a:buChar char="○"/>
            </a:pPr>
            <a:r>
              <a:rPr lang="en" sz="1200"/>
              <a:t>Passwords, MFA</a:t>
            </a:r>
            <a:endParaRPr sz="1200"/>
          </a:p>
          <a:p>
            <a:pPr indent="-304800" lvl="0" marL="457200" rtl="0" algn="l">
              <a:lnSpc>
                <a:spcPct val="115000"/>
              </a:lnSpc>
              <a:spcBef>
                <a:spcPts val="0"/>
              </a:spcBef>
              <a:spcAft>
                <a:spcPts val="0"/>
              </a:spcAft>
              <a:buSzPts val="1200"/>
              <a:buChar char="●"/>
            </a:pPr>
            <a:r>
              <a:rPr lang="en" sz="1200"/>
              <a:t>Cryptography</a:t>
            </a:r>
            <a:endParaRPr sz="1200"/>
          </a:p>
          <a:p>
            <a:pPr indent="-304800" lvl="1" marL="914400" rtl="0" algn="l">
              <a:lnSpc>
                <a:spcPct val="115000"/>
              </a:lnSpc>
              <a:spcBef>
                <a:spcPts val="0"/>
              </a:spcBef>
              <a:spcAft>
                <a:spcPts val="0"/>
              </a:spcAft>
              <a:buSzPts val="1200"/>
              <a:buChar char="○"/>
            </a:pPr>
            <a:r>
              <a:rPr lang="en" sz="1200"/>
              <a:t>PKI</a:t>
            </a:r>
            <a:endParaRPr sz="1200"/>
          </a:p>
          <a:p>
            <a:pPr indent="-304800" lvl="1" marL="914400" rtl="0" algn="l">
              <a:lnSpc>
                <a:spcPct val="115000"/>
              </a:lnSpc>
              <a:spcBef>
                <a:spcPts val="0"/>
              </a:spcBef>
              <a:spcAft>
                <a:spcPts val="0"/>
              </a:spcAft>
              <a:buSzPts val="1200"/>
              <a:buChar char="○"/>
            </a:pPr>
            <a:r>
              <a:rPr lang="en" sz="1200"/>
              <a:t>TLS/SSL</a:t>
            </a:r>
            <a:endParaRPr sz="1200"/>
          </a:p>
          <a:p>
            <a:pPr indent="-304800" lvl="1" marL="914400" rtl="0" algn="l">
              <a:lnSpc>
                <a:spcPct val="115000"/>
              </a:lnSpc>
              <a:spcBef>
                <a:spcPts val="0"/>
              </a:spcBef>
              <a:spcAft>
                <a:spcPts val="0"/>
              </a:spcAft>
              <a:buSzPts val="1200"/>
              <a:buChar char="○"/>
            </a:pPr>
            <a:r>
              <a:rPr lang="en" sz="1200"/>
              <a:t>Hashing (files etc)</a:t>
            </a:r>
            <a:endParaRPr sz="1200"/>
          </a:p>
          <a:p>
            <a:pPr indent="-304800" lvl="1" marL="914400" rtl="0" algn="l">
              <a:lnSpc>
                <a:spcPct val="115000"/>
              </a:lnSpc>
              <a:spcBef>
                <a:spcPts val="0"/>
              </a:spcBef>
              <a:spcAft>
                <a:spcPts val="0"/>
              </a:spcAft>
              <a:buSzPts val="1200"/>
              <a:buChar char="○"/>
            </a:pPr>
            <a:r>
              <a:rPr lang="en" sz="1200"/>
              <a:t>Wi-Fi (WPA2, WPA3)</a:t>
            </a:r>
            <a:endParaRPr sz="1200"/>
          </a:p>
          <a:p>
            <a:pPr indent="-304800" lvl="0" marL="457200" rtl="0" algn="l">
              <a:lnSpc>
                <a:spcPct val="115000"/>
              </a:lnSpc>
              <a:spcBef>
                <a:spcPts val="0"/>
              </a:spcBef>
              <a:spcAft>
                <a:spcPts val="0"/>
              </a:spcAft>
              <a:buSzPts val="1200"/>
              <a:buChar char="●"/>
            </a:pPr>
            <a:r>
              <a:rPr lang="en" sz="1200"/>
              <a:t>VPNs, SSH, SCP</a:t>
            </a:r>
            <a:endParaRPr sz="1200"/>
          </a:p>
          <a:p>
            <a:pPr indent="-304800" lvl="0" marL="457200" rtl="0" algn="l">
              <a:lnSpc>
                <a:spcPct val="115000"/>
              </a:lnSpc>
              <a:spcBef>
                <a:spcPts val="0"/>
              </a:spcBef>
              <a:spcAft>
                <a:spcPts val="0"/>
              </a:spcAft>
              <a:buSzPts val="1200"/>
              <a:buChar char="●"/>
            </a:pPr>
            <a:r>
              <a:rPr lang="en" sz="1200"/>
              <a:t>Nmap</a:t>
            </a:r>
            <a:endParaRPr sz="1200"/>
          </a:p>
        </p:txBody>
      </p:sp>
      <p:cxnSp>
        <p:nvCxnSpPr>
          <p:cNvPr id="293" name="Google Shape;293;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items - cont’d </a:t>
            </a:r>
            <a:endParaRPr/>
          </a:p>
        </p:txBody>
      </p:sp>
      <p:sp>
        <p:nvSpPr>
          <p:cNvPr id="299" name="Google Shape;299;p51"/>
          <p:cNvSpPr txBox="1"/>
          <p:nvPr>
            <p:ph idx="1" type="body"/>
          </p:nvPr>
        </p:nvSpPr>
        <p:spPr>
          <a:xfrm>
            <a:off x="938500" y="1096175"/>
            <a:ext cx="4953000" cy="37797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Configuration management </a:t>
            </a:r>
            <a:endParaRPr sz="1200"/>
          </a:p>
          <a:p>
            <a:pPr indent="-304800" lvl="1" marL="914400" rtl="0" algn="l">
              <a:lnSpc>
                <a:spcPct val="150000"/>
              </a:lnSpc>
              <a:spcBef>
                <a:spcPts val="0"/>
              </a:spcBef>
              <a:spcAft>
                <a:spcPts val="0"/>
              </a:spcAft>
              <a:buSzPts val="1200"/>
              <a:buChar char="○"/>
            </a:pPr>
            <a:r>
              <a:rPr lang="en" sz="1200"/>
              <a:t>Chef, Puppet, Ansible </a:t>
            </a:r>
            <a:endParaRPr sz="1200"/>
          </a:p>
          <a:p>
            <a:pPr indent="-304800" lvl="1" marL="914400" rtl="0" algn="l">
              <a:lnSpc>
                <a:spcPct val="150000"/>
              </a:lnSpc>
              <a:spcBef>
                <a:spcPts val="0"/>
              </a:spcBef>
              <a:spcAft>
                <a:spcPts val="0"/>
              </a:spcAft>
              <a:buSzPts val="1200"/>
              <a:buChar char="○"/>
            </a:pPr>
            <a:r>
              <a:rPr lang="en" sz="1200"/>
              <a:t>Microsoft GPO (Group Policy)</a:t>
            </a:r>
            <a:endParaRPr sz="1200"/>
          </a:p>
          <a:p>
            <a:pPr indent="-304800" lvl="1" marL="914400" rtl="0" algn="l">
              <a:lnSpc>
                <a:spcPct val="150000"/>
              </a:lnSpc>
              <a:spcBef>
                <a:spcPts val="0"/>
              </a:spcBef>
              <a:spcAft>
                <a:spcPts val="0"/>
              </a:spcAft>
              <a:buSzPts val="1200"/>
              <a:buChar char="○"/>
            </a:pPr>
            <a:r>
              <a:rPr lang="en" sz="1200"/>
              <a:t>Microsoft Intune</a:t>
            </a:r>
            <a:endParaRPr sz="1200"/>
          </a:p>
          <a:p>
            <a:pPr indent="-304800" lvl="0" marL="457200" rtl="0" algn="l">
              <a:lnSpc>
                <a:spcPct val="150000"/>
              </a:lnSpc>
              <a:spcBef>
                <a:spcPts val="0"/>
              </a:spcBef>
              <a:spcAft>
                <a:spcPts val="0"/>
              </a:spcAft>
              <a:buSzPts val="1200"/>
              <a:buChar char="●"/>
            </a:pPr>
            <a:r>
              <a:rPr lang="en" sz="1200"/>
              <a:t>Patching</a:t>
            </a:r>
            <a:endParaRPr sz="1200"/>
          </a:p>
          <a:p>
            <a:pPr indent="-304800" lvl="1" marL="914400" rtl="0" algn="l">
              <a:lnSpc>
                <a:spcPct val="150000"/>
              </a:lnSpc>
              <a:spcBef>
                <a:spcPts val="0"/>
              </a:spcBef>
              <a:spcAft>
                <a:spcPts val="0"/>
              </a:spcAft>
              <a:buSzPts val="1200"/>
              <a:buChar char="○"/>
            </a:pPr>
            <a:r>
              <a:rPr lang="en" sz="1200"/>
              <a:t>OS, Applications, Firmware</a:t>
            </a:r>
            <a:endParaRPr sz="1200"/>
          </a:p>
          <a:p>
            <a:pPr indent="-304800" lvl="0" marL="457200" rtl="0" algn="l">
              <a:lnSpc>
                <a:spcPct val="150000"/>
              </a:lnSpc>
              <a:spcBef>
                <a:spcPts val="0"/>
              </a:spcBef>
              <a:spcAft>
                <a:spcPts val="0"/>
              </a:spcAft>
              <a:buSzPts val="1200"/>
              <a:buChar char="●"/>
            </a:pPr>
            <a:r>
              <a:rPr lang="en" sz="1200"/>
              <a:t>Backups</a:t>
            </a:r>
            <a:endParaRPr sz="1200"/>
          </a:p>
          <a:p>
            <a:pPr indent="-304800" lvl="0" marL="457200" rtl="0" algn="l">
              <a:lnSpc>
                <a:spcPct val="150000"/>
              </a:lnSpc>
              <a:spcBef>
                <a:spcPts val="0"/>
              </a:spcBef>
              <a:spcAft>
                <a:spcPts val="0"/>
              </a:spcAft>
              <a:buSzPts val="1200"/>
              <a:buChar char="●"/>
            </a:pPr>
            <a:r>
              <a:rPr lang="en" sz="1200"/>
              <a:t>Documentation </a:t>
            </a:r>
            <a:endParaRPr sz="1200"/>
          </a:p>
          <a:p>
            <a:pPr indent="-304800" lvl="1" marL="914400" rtl="0" algn="l">
              <a:lnSpc>
                <a:spcPct val="150000"/>
              </a:lnSpc>
              <a:spcBef>
                <a:spcPts val="0"/>
              </a:spcBef>
              <a:spcAft>
                <a:spcPts val="0"/>
              </a:spcAft>
              <a:buSzPts val="1200"/>
              <a:buChar char="○"/>
            </a:pPr>
            <a:r>
              <a:rPr lang="en" sz="1200"/>
              <a:t>SOPs (Standard operating procedures)</a:t>
            </a:r>
            <a:endParaRPr sz="1200"/>
          </a:p>
          <a:p>
            <a:pPr indent="-304800" lvl="1" marL="914400" rtl="0" algn="l">
              <a:lnSpc>
                <a:spcPct val="150000"/>
              </a:lnSpc>
              <a:spcBef>
                <a:spcPts val="0"/>
              </a:spcBef>
              <a:spcAft>
                <a:spcPts val="0"/>
              </a:spcAft>
              <a:buSzPts val="1200"/>
              <a:buChar char="○"/>
            </a:pPr>
            <a:r>
              <a:rPr lang="en" sz="1200"/>
              <a:t>Runbooks</a:t>
            </a:r>
            <a:endParaRPr sz="1200"/>
          </a:p>
          <a:p>
            <a:pPr indent="-304800" lvl="1" marL="914400" rtl="0" algn="l">
              <a:lnSpc>
                <a:spcPct val="150000"/>
              </a:lnSpc>
              <a:spcBef>
                <a:spcPts val="0"/>
              </a:spcBef>
              <a:spcAft>
                <a:spcPts val="0"/>
              </a:spcAft>
              <a:buSzPts val="1200"/>
              <a:buChar char="○"/>
            </a:pPr>
            <a:r>
              <a:rPr lang="en" sz="1200"/>
              <a:t>Vendor documentation</a:t>
            </a:r>
            <a:endParaRPr sz="1200"/>
          </a:p>
          <a:p>
            <a:pPr indent="-304800" lvl="1" marL="914400" rtl="0" algn="l">
              <a:lnSpc>
                <a:spcPct val="150000"/>
              </a:lnSpc>
              <a:spcBef>
                <a:spcPts val="0"/>
              </a:spcBef>
              <a:spcAft>
                <a:spcPts val="0"/>
              </a:spcAft>
              <a:buSzPts val="1200"/>
              <a:buChar char="○"/>
            </a:pPr>
            <a:r>
              <a:rPr lang="en" sz="1200"/>
              <a:t>Local “help” documentation </a:t>
            </a:r>
            <a:endParaRPr sz="1200"/>
          </a:p>
        </p:txBody>
      </p:sp>
      <p:cxnSp>
        <p:nvCxnSpPr>
          <p:cNvPr id="300" name="Google Shape;300;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items - cont’d </a:t>
            </a:r>
            <a:endParaRPr/>
          </a:p>
        </p:txBody>
      </p:sp>
      <p:sp>
        <p:nvSpPr>
          <p:cNvPr id="306" name="Google Shape;306;p52"/>
          <p:cNvSpPr txBox="1"/>
          <p:nvPr>
            <p:ph idx="1" type="body"/>
          </p:nvPr>
        </p:nvSpPr>
        <p:spPr>
          <a:xfrm>
            <a:off x="938500" y="1096175"/>
            <a:ext cx="4953000" cy="39219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XSOAR (Extended Security </a:t>
            </a:r>
            <a:r>
              <a:rPr lang="en" sz="1200"/>
              <a:t>Orchestration</a:t>
            </a:r>
            <a:r>
              <a:rPr lang="en" sz="1200"/>
              <a:t>, Automation, and Response)</a:t>
            </a:r>
            <a:endParaRPr sz="1200"/>
          </a:p>
          <a:p>
            <a:pPr indent="-304800" lvl="0" marL="457200" rtl="0" algn="l">
              <a:lnSpc>
                <a:spcPct val="150000"/>
              </a:lnSpc>
              <a:spcBef>
                <a:spcPts val="0"/>
              </a:spcBef>
              <a:spcAft>
                <a:spcPts val="0"/>
              </a:spcAft>
              <a:buSzPts val="1200"/>
              <a:buChar char="●"/>
            </a:pPr>
            <a:r>
              <a:rPr lang="en" sz="1200"/>
              <a:t>UBA/RBA (User/Risk based analytics)</a:t>
            </a:r>
            <a:endParaRPr sz="1200"/>
          </a:p>
          <a:p>
            <a:pPr indent="-304800" lvl="0" marL="457200" rtl="0" algn="l">
              <a:lnSpc>
                <a:spcPct val="150000"/>
              </a:lnSpc>
              <a:spcBef>
                <a:spcPts val="0"/>
              </a:spcBef>
              <a:spcAft>
                <a:spcPts val="0"/>
              </a:spcAft>
              <a:buSzPts val="1200"/>
              <a:buChar char="●"/>
            </a:pPr>
            <a:r>
              <a:rPr lang="en" sz="1200"/>
              <a:t>Zero Trust security </a:t>
            </a:r>
            <a:endParaRPr sz="1200"/>
          </a:p>
          <a:p>
            <a:pPr indent="-304800" lvl="0" marL="457200" rtl="0" algn="l">
              <a:lnSpc>
                <a:spcPct val="150000"/>
              </a:lnSpc>
              <a:spcBef>
                <a:spcPts val="0"/>
              </a:spcBef>
              <a:spcAft>
                <a:spcPts val="0"/>
              </a:spcAft>
              <a:buSzPts val="1200"/>
              <a:buChar char="●"/>
            </a:pPr>
            <a:r>
              <a:rPr lang="en" sz="1200"/>
              <a:t>Insider Threat training</a:t>
            </a:r>
            <a:endParaRPr sz="1200"/>
          </a:p>
          <a:p>
            <a:pPr indent="-304800" lvl="0" marL="457200" rtl="0" algn="l">
              <a:lnSpc>
                <a:spcPct val="150000"/>
              </a:lnSpc>
              <a:spcBef>
                <a:spcPts val="0"/>
              </a:spcBef>
              <a:spcAft>
                <a:spcPts val="0"/>
              </a:spcAft>
              <a:buSzPts val="1200"/>
              <a:buChar char="●"/>
            </a:pPr>
            <a:r>
              <a:rPr lang="en" sz="1200"/>
              <a:t>Employee training (Social Engineering, Phishing, standard annual security training) </a:t>
            </a:r>
            <a:endParaRPr sz="1200"/>
          </a:p>
          <a:p>
            <a:pPr indent="-304800" lvl="0" marL="457200" rtl="0" algn="l">
              <a:lnSpc>
                <a:spcPct val="150000"/>
              </a:lnSpc>
              <a:spcBef>
                <a:spcPts val="0"/>
              </a:spcBef>
              <a:spcAft>
                <a:spcPts val="0"/>
              </a:spcAft>
              <a:buSzPts val="1200"/>
              <a:buChar char="●"/>
            </a:pPr>
            <a:r>
              <a:rPr lang="en" sz="1200"/>
              <a:t>SIEM (Security Information and Event Management)</a:t>
            </a:r>
            <a:endParaRPr sz="1200"/>
          </a:p>
          <a:p>
            <a:pPr indent="-304800" lvl="1" marL="914400" rtl="0" algn="l">
              <a:lnSpc>
                <a:spcPct val="150000"/>
              </a:lnSpc>
              <a:spcBef>
                <a:spcPts val="0"/>
              </a:spcBef>
              <a:spcAft>
                <a:spcPts val="0"/>
              </a:spcAft>
              <a:buSzPts val="1200"/>
              <a:buChar char="○"/>
            </a:pPr>
            <a:r>
              <a:rPr lang="en" sz="1200"/>
              <a:t>Log analysis, alerting, reporting &amp; auditing, threat hunting</a:t>
            </a:r>
            <a:endParaRPr sz="1200"/>
          </a:p>
        </p:txBody>
      </p:sp>
      <p:cxnSp>
        <p:nvCxnSpPr>
          <p:cNvPr id="307" name="Google Shape;307;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11" name="Shape 311"/>
        <p:cNvGrpSpPr/>
        <p:nvPr/>
      </p:nvGrpSpPr>
      <p:grpSpPr>
        <a:xfrm>
          <a:off x="0" y="0"/>
          <a:ext cx="0" cy="0"/>
          <a:chOff x="0" y="0"/>
          <a:chExt cx="0" cy="0"/>
        </a:xfrm>
      </p:grpSpPr>
      <p:grpSp>
        <p:nvGrpSpPr>
          <p:cNvPr id="312" name="Google Shape;312;p53"/>
          <p:cNvGrpSpPr/>
          <p:nvPr/>
        </p:nvGrpSpPr>
        <p:grpSpPr>
          <a:xfrm>
            <a:off x="3875916" y="1199499"/>
            <a:ext cx="399812" cy="306477"/>
            <a:chOff x="2567841" y="1994124"/>
            <a:chExt cx="399812" cy="306477"/>
          </a:xfrm>
        </p:grpSpPr>
        <p:sp>
          <p:nvSpPr>
            <p:cNvPr id="313" name="Google Shape;313;p53"/>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4" name="Google Shape;314;p53"/>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15" name="Google Shape;315;p53"/>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id="316" name="Google Shape;316;p53"/>
          <p:cNvSpPr txBox="1"/>
          <p:nvPr>
            <p:ph idx="4294967295" type="title"/>
          </p:nvPr>
        </p:nvSpPr>
        <p:spPr>
          <a:xfrm>
            <a:off x="938500" y="445025"/>
            <a:ext cx="7130400" cy="6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SIEM (Security Information and </a:t>
            </a:r>
            <a:r>
              <a:rPr lang="en" sz="1800">
                <a:solidFill>
                  <a:schemeClr val="accent4"/>
                </a:solidFill>
              </a:rPr>
              <a:t>Event Management</a:t>
            </a:r>
            <a:r>
              <a:rPr lang="en" sz="1800">
                <a:solidFill>
                  <a:schemeClr val="accent4"/>
                </a:solidFill>
              </a:rPr>
              <a:t>)</a:t>
            </a:r>
            <a:endParaRPr sz="1800">
              <a:solidFill>
                <a:schemeClr val="accent4"/>
              </a:solidFill>
            </a:endParaRPr>
          </a:p>
        </p:txBody>
      </p:sp>
      <p:cxnSp>
        <p:nvCxnSpPr>
          <p:cNvPr id="317" name="Google Shape;317;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318" name="Google Shape;318;p53"/>
          <p:cNvGrpSpPr/>
          <p:nvPr/>
        </p:nvGrpSpPr>
        <p:grpSpPr>
          <a:xfrm>
            <a:off x="5838916" y="1199499"/>
            <a:ext cx="399812" cy="306477"/>
            <a:chOff x="2567841" y="1994124"/>
            <a:chExt cx="399812" cy="306477"/>
          </a:xfrm>
        </p:grpSpPr>
        <p:sp>
          <p:nvSpPr>
            <p:cNvPr id="319" name="Google Shape;319;p53"/>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0" name="Google Shape;320;p53"/>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1" name="Google Shape;321;p53"/>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322" name="Google Shape;322;p53"/>
          <p:cNvGrpSpPr/>
          <p:nvPr/>
        </p:nvGrpSpPr>
        <p:grpSpPr>
          <a:xfrm>
            <a:off x="1912916" y="1199499"/>
            <a:ext cx="399812" cy="306477"/>
            <a:chOff x="2567841" y="1994124"/>
            <a:chExt cx="399812" cy="306477"/>
          </a:xfrm>
        </p:grpSpPr>
        <p:sp>
          <p:nvSpPr>
            <p:cNvPr id="323" name="Google Shape;323;p53"/>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4" name="Google Shape;324;p53"/>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25" name="Google Shape;325;p53"/>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326" name="Google Shape;326;p53"/>
          <p:cNvGrpSpPr/>
          <p:nvPr/>
        </p:nvGrpSpPr>
        <p:grpSpPr>
          <a:xfrm>
            <a:off x="3732650" y="2660305"/>
            <a:ext cx="686347" cy="515086"/>
            <a:chOff x="3075928" y="2445798"/>
            <a:chExt cx="363243" cy="300675"/>
          </a:xfrm>
        </p:grpSpPr>
        <p:sp>
          <p:nvSpPr>
            <p:cNvPr id="327" name="Google Shape;327;p53"/>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28" name="Google Shape;328;p53"/>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29" name="Google Shape;329;p53"/>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0" name="Google Shape;330;p53"/>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1" name="Google Shape;331;p53"/>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2" name="Google Shape;332;p53"/>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3" name="Google Shape;333;p53"/>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4" name="Google Shape;334;p53"/>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5" name="Google Shape;335;p53"/>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6" name="Google Shape;336;p53"/>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sp>
          <p:nvSpPr>
            <p:cNvPr id="337" name="Google Shape;337;p53"/>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2"/>
                </a:solidFill>
              </a:endParaRPr>
            </a:p>
          </p:txBody>
        </p:sp>
      </p:grpSp>
      <p:grpSp>
        <p:nvGrpSpPr>
          <p:cNvPr id="338" name="Google Shape;338;p53"/>
          <p:cNvGrpSpPr/>
          <p:nvPr/>
        </p:nvGrpSpPr>
        <p:grpSpPr>
          <a:xfrm>
            <a:off x="4444383" y="1178512"/>
            <a:ext cx="255247" cy="327458"/>
            <a:chOff x="6974158" y="2789537"/>
            <a:chExt cx="255247" cy="327458"/>
          </a:xfrm>
        </p:grpSpPr>
        <p:sp>
          <p:nvSpPr>
            <p:cNvPr id="339" name="Google Shape;339;p53"/>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0" name="Google Shape;340;p53"/>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1" name="Google Shape;341;p53"/>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2" name="Google Shape;342;p53"/>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3" name="Google Shape;343;p53"/>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4" name="Google Shape;344;p53"/>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345" name="Google Shape;345;p53"/>
          <p:cNvGrpSpPr/>
          <p:nvPr/>
        </p:nvGrpSpPr>
        <p:grpSpPr>
          <a:xfrm>
            <a:off x="6392522" y="1189574"/>
            <a:ext cx="244291" cy="326314"/>
            <a:chOff x="7530697" y="2790299"/>
            <a:chExt cx="244291" cy="326314"/>
          </a:xfrm>
        </p:grpSpPr>
        <p:sp>
          <p:nvSpPr>
            <p:cNvPr id="346" name="Google Shape;346;p53"/>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7" name="Google Shape;347;p53"/>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8" name="Google Shape;348;p53"/>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49" name="Google Shape;349;p53"/>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50" name="Google Shape;350;p53"/>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51" name="Google Shape;351;p53"/>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352" name="Google Shape;352;p53"/>
          <p:cNvGrpSpPr/>
          <p:nvPr/>
        </p:nvGrpSpPr>
        <p:grpSpPr>
          <a:xfrm>
            <a:off x="1373730" y="1113754"/>
            <a:ext cx="5404202" cy="3683895"/>
            <a:chOff x="2389399" y="2595741"/>
            <a:chExt cx="812796" cy="801369"/>
          </a:xfrm>
        </p:grpSpPr>
        <p:grpSp>
          <p:nvGrpSpPr>
            <p:cNvPr id="353" name="Google Shape;353;p53"/>
            <p:cNvGrpSpPr/>
            <p:nvPr/>
          </p:nvGrpSpPr>
          <p:grpSpPr>
            <a:xfrm>
              <a:off x="2492145" y="2881565"/>
              <a:ext cx="607300" cy="229751"/>
              <a:chOff x="2492145" y="2881565"/>
              <a:chExt cx="607300" cy="229751"/>
            </a:xfrm>
          </p:grpSpPr>
          <p:sp>
            <p:nvSpPr>
              <p:cNvPr id="354" name="Google Shape;354;p53"/>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accent6"/>
                  </a:highlight>
                </a:endParaRPr>
              </a:p>
            </p:txBody>
          </p:sp>
          <p:sp>
            <p:nvSpPr>
              <p:cNvPr id="355" name="Google Shape;355;p53"/>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56" name="Google Shape;356;p53"/>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grpSp>
          <p:nvGrpSpPr>
            <p:cNvPr id="357" name="Google Shape;357;p53"/>
            <p:cNvGrpSpPr/>
            <p:nvPr/>
          </p:nvGrpSpPr>
          <p:grpSpPr>
            <a:xfrm>
              <a:off x="2389399" y="2595741"/>
              <a:ext cx="812796" cy="296825"/>
              <a:chOff x="2389399" y="2595741"/>
              <a:chExt cx="812796" cy="296825"/>
            </a:xfrm>
          </p:grpSpPr>
          <p:grpSp>
            <p:nvGrpSpPr>
              <p:cNvPr id="358" name="Google Shape;358;p53"/>
              <p:cNvGrpSpPr/>
              <p:nvPr/>
            </p:nvGrpSpPr>
            <p:grpSpPr>
              <a:xfrm>
                <a:off x="2389399" y="2595741"/>
                <a:ext cx="363638" cy="296825"/>
                <a:chOff x="2389399" y="2595741"/>
                <a:chExt cx="363638" cy="296825"/>
              </a:xfrm>
            </p:grpSpPr>
            <p:grpSp>
              <p:nvGrpSpPr>
                <p:cNvPr id="359" name="Google Shape;359;p53"/>
                <p:cNvGrpSpPr/>
                <p:nvPr/>
              </p:nvGrpSpPr>
              <p:grpSpPr>
                <a:xfrm>
                  <a:off x="2493852" y="2794333"/>
                  <a:ext cx="259185" cy="98232"/>
                  <a:chOff x="2493852" y="2794333"/>
                  <a:chExt cx="259185" cy="98232"/>
                </a:xfrm>
              </p:grpSpPr>
              <p:sp>
                <p:nvSpPr>
                  <p:cNvPr id="360" name="Google Shape;360;p53"/>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61" name="Google Shape;361;p53"/>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62" name="Google Shape;362;p53"/>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sp>
              <p:nvSpPr>
                <p:cNvPr id="363" name="Google Shape;363;p53"/>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accent6"/>
                    </a:highlight>
                  </a:endParaRPr>
                </a:p>
                <a:p>
                  <a:pPr indent="0" lvl="0" marL="0" rtl="0" algn="ctr">
                    <a:spcBef>
                      <a:spcPts val="0"/>
                    </a:spcBef>
                    <a:spcAft>
                      <a:spcPts val="0"/>
                    </a:spcAft>
                    <a:buNone/>
                  </a:pPr>
                  <a:r>
                    <a:rPr b="1" lang="en" sz="1700">
                      <a:solidFill>
                        <a:schemeClr val="lt1"/>
                      </a:solidFill>
                      <a:highlight>
                        <a:schemeClr val="accent6"/>
                      </a:highlight>
                    </a:rPr>
                    <a:t>Robin</a:t>
                  </a:r>
                  <a:endParaRPr b="1" sz="1700">
                    <a:solidFill>
                      <a:schemeClr val="lt1"/>
                    </a:solidFill>
                    <a:highlight>
                      <a:schemeClr val="accent6"/>
                    </a:highlight>
                  </a:endParaRPr>
                </a:p>
              </p:txBody>
            </p:sp>
          </p:grpSp>
          <p:grpSp>
            <p:nvGrpSpPr>
              <p:cNvPr id="364" name="Google Shape;364;p53"/>
              <p:cNvGrpSpPr/>
              <p:nvPr/>
            </p:nvGrpSpPr>
            <p:grpSpPr>
              <a:xfrm>
                <a:off x="2683630" y="2595741"/>
                <a:ext cx="224334" cy="296825"/>
                <a:chOff x="2683630" y="2595741"/>
                <a:chExt cx="224334" cy="296825"/>
              </a:xfrm>
            </p:grpSpPr>
            <p:grpSp>
              <p:nvGrpSpPr>
                <p:cNvPr id="365" name="Google Shape;365;p53"/>
                <p:cNvGrpSpPr/>
                <p:nvPr/>
              </p:nvGrpSpPr>
              <p:grpSpPr>
                <a:xfrm>
                  <a:off x="2788083" y="2794333"/>
                  <a:ext cx="15356" cy="98232"/>
                  <a:chOff x="2788083" y="2794333"/>
                  <a:chExt cx="15356" cy="98232"/>
                </a:xfrm>
              </p:grpSpPr>
              <p:sp>
                <p:nvSpPr>
                  <p:cNvPr id="366" name="Google Shape;366;p53"/>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67" name="Google Shape;367;p53"/>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68" name="Google Shape;368;p53"/>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sp>
              <p:nvSpPr>
                <p:cNvPr id="369" name="Google Shape;369;p53"/>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dk1"/>
                    </a:highlight>
                  </a:endParaRPr>
                </a:p>
                <a:p>
                  <a:pPr indent="0" lvl="0" marL="0" rtl="0" algn="ctr">
                    <a:spcBef>
                      <a:spcPts val="0"/>
                    </a:spcBef>
                    <a:spcAft>
                      <a:spcPts val="0"/>
                    </a:spcAft>
                    <a:buNone/>
                  </a:pPr>
                  <a:r>
                    <a:rPr b="1" lang="en" sz="1700">
                      <a:solidFill>
                        <a:schemeClr val="lt1"/>
                      </a:solidFill>
                      <a:highlight>
                        <a:schemeClr val="dk1"/>
                      </a:highlight>
                    </a:rPr>
                    <a:t>Mark</a:t>
                  </a:r>
                  <a:endParaRPr b="1" sz="1700">
                    <a:solidFill>
                      <a:schemeClr val="lt1"/>
                    </a:solidFill>
                    <a:highlight>
                      <a:schemeClr val="dk1"/>
                    </a:highlight>
                  </a:endParaRPr>
                </a:p>
              </p:txBody>
            </p:sp>
          </p:grpSp>
          <p:grpSp>
            <p:nvGrpSpPr>
              <p:cNvPr id="370" name="Google Shape;370;p53"/>
              <p:cNvGrpSpPr/>
              <p:nvPr/>
            </p:nvGrpSpPr>
            <p:grpSpPr>
              <a:xfrm>
                <a:off x="2838475" y="2595741"/>
                <a:ext cx="363719" cy="296825"/>
                <a:chOff x="2838475" y="2595741"/>
                <a:chExt cx="363719" cy="296825"/>
              </a:xfrm>
            </p:grpSpPr>
            <p:grpSp>
              <p:nvGrpSpPr>
                <p:cNvPr id="371" name="Google Shape;371;p53"/>
                <p:cNvGrpSpPr/>
                <p:nvPr/>
              </p:nvGrpSpPr>
              <p:grpSpPr>
                <a:xfrm>
                  <a:off x="2838475" y="2794333"/>
                  <a:ext cx="259185" cy="98232"/>
                  <a:chOff x="2838475" y="2794333"/>
                  <a:chExt cx="259185" cy="98232"/>
                </a:xfrm>
              </p:grpSpPr>
              <p:sp>
                <p:nvSpPr>
                  <p:cNvPr id="372" name="Google Shape;372;p53"/>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73" name="Google Shape;373;p53"/>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74" name="Google Shape;374;p53"/>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sp>
              <p:nvSpPr>
                <p:cNvPr id="375" name="Google Shape;375;p53"/>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accent6"/>
                    </a:highlight>
                  </a:endParaRPr>
                </a:p>
                <a:p>
                  <a:pPr indent="0" lvl="0" marL="0" rtl="0" algn="ctr">
                    <a:spcBef>
                      <a:spcPts val="0"/>
                    </a:spcBef>
                    <a:spcAft>
                      <a:spcPts val="0"/>
                    </a:spcAft>
                    <a:buNone/>
                  </a:pPr>
                  <a:r>
                    <a:rPr b="1" lang="en" sz="1700">
                      <a:solidFill>
                        <a:schemeClr val="lt1"/>
                      </a:solidFill>
                      <a:highlight>
                        <a:schemeClr val="accent6"/>
                      </a:highlight>
                    </a:rPr>
                    <a:t>Lisa</a:t>
                  </a:r>
                  <a:endParaRPr b="1" sz="1700">
                    <a:solidFill>
                      <a:schemeClr val="lt1"/>
                    </a:solidFill>
                    <a:highlight>
                      <a:schemeClr val="accent6"/>
                    </a:highlight>
                  </a:endParaRPr>
                </a:p>
              </p:txBody>
            </p:sp>
          </p:grpSp>
        </p:grpSp>
        <p:grpSp>
          <p:nvGrpSpPr>
            <p:cNvPr id="376" name="Google Shape;376;p53"/>
            <p:cNvGrpSpPr/>
            <p:nvPr/>
          </p:nvGrpSpPr>
          <p:grpSpPr>
            <a:xfrm>
              <a:off x="2493852" y="3100241"/>
              <a:ext cx="708343" cy="296869"/>
              <a:chOff x="2493852" y="3100241"/>
              <a:chExt cx="708343" cy="296869"/>
            </a:xfrm>
          </p:grpSpPr>
          <p:grpSp>
            <p:nvGrpSpPr>
              <p:cNvPr id="377" name="Google Shape;377;p53"/>
              <p:cNvGrpSpPr/>
              <p:nvPr/>
            </p:nvGrpSpPr>
            <p:grpSpPr>
              <a:xfrm>
                <a:off x="2683630" y="3100241"/>
                <a:ext cx="224334" cy="296869"/>
                <a:chOff x="2683630" y="3100241"/>
                <a:chExt cx="224334" cy="296869"/>
              </a:xfrm>
            </p:grpSpPr>
            <p:grpSp>
              <p:nvGrpSpPr>
                <p:cNvPr id="378" name="Google Shape;378;p53"/>
                <p:cNvGrpSpPr/>
                <p:nvPr/>
              </p:nvGrpSpPr>
              <p:grpSpPr>
                <a:xfrm>
                  <a:off x="2788083" y="3100241"/>
                  <a:ext cx="15356" cy="98237"/>
                  <a:chOff x="2788083" y="3100241"/>
                  <a:chExt cx="15356" cy="98237"/>
                </a:xfrm>
              </p:grpSpPr>
              <p:sp>
                <p:nvSpPr>
                  <p:cNvPr id="379" name="Google Shape;379;p53"/>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80" name="Google Shape;380;p53"/>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81" name="Google Shape;381;p53"/>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sp>
              <p:nvSpPr>
                <p:cNvPr id="382" name="Google Shape;382;p53"/>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dk1"/>
                    </a:highlight>
                  </a:endParaRPr>
                </a:p>
                <a:p>
                  <a:pPr indent="0" lvl="0" marL="0" rtl="0" algn="ctr">
                    <a:spcBef>
                      <a:spcPts val="0"/>
                    </a:spcBef>
                    <a:spcAft>
                      <a:spcPts val="0"/>
                    </a:spcAft>
                    <a:buNone/>
                  </a:pPr>
                  <a:r>
                    <a:rPr b="1" lang="en" sz="1700">
                      <a:solidFill>
                        <a:schemeClr val="lt1"/>
                      </a:solidFill>
                      <a:highlight>
                        <a:schemeClr val="dk1"/>
                      </a:highlight>
                    </a:rPr>
                    <a:t>Web Server</a:t>
                  </a:r>
                  <a:endParaRPr b="1" sz="1700">
                    <a:solidFill>
                      <a:schemeClr val="lt1"/>
                    </a:solidFill>
                    <a:highlight>
                      <a:schemeClr val="dk1"/>
                    </a:highlight>
                  </a:endParaRPr>
                </a:p>
              </p:txBody>
            </p:sp>
          </p:grpSp>
          <p:grpSp>
            <p:nvGrpSpPr>
              <p:cNvPr id="383" name="Google Shape;383;p53"/>
              <p:cNvGrpSpPr/>
              <p:nvPr/>
            </p:nvGrpSpPr>
            <p:grpSpPr>
              <a:xfrm>
                <a:off x="2493852" y="3100241"/>
                <a:ext cx="259185" cy="98237"/>
                <a:chOff x="2493852" y="3100241"/>
                <a:chExt cx="259185" cy="98237"/>
              </a:xfrm>
            </p:grpSpPr>
            <p:sp>
              <p:nvSpPr>
                <p:cNvPr id="384" name="Google Shape;384;p53"/>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85" name="Google Shape;385;p53"/>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86" name="Google Shape;386;p53"/>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grpSp>
            <p:nvGrpSpPr>
              <p:cNvPr id="387" name="Google Shape;387;p53"/>
              <p:cNvGrpSpPr/>
              <p:nvPr/>
            </p:nvGrpSpPr>
            <p:grpSpPr>
              <a:xfrm>
                <a:off x="2838475" y="3100241"/>
                <a:ext cx="363719" cy="296869"/>
                <a:chOff x="2838475" y="3100241"/>
                <a:chExt cx="363719" cy="296869"/>
              </a:xfrm>
            </p:grpSpPr>
            <p:grpSp>
              <p:nvGrpSpPr>
                <p:cNvPr id="388" name="Google Shape;388;p53"/>
                <p:cNvGrpSpPr/>
                <p:nvPr/>
              </p:nvGrpSpPr>
              <p:grpSpPr>
                <a:xfrm>
                  <a:off x="2838475" y="3100241"/>
                  <a:ext cx="259185" cy="98237"/>
                  <a:chOff x="2838475" y="3100241"/>
                  <a:chExt cx="259185" cy="98237"/>
                </a:xfrm>
              </p:grpSpPr>
              <p:sp>
                <p:nvSpPr>
                  <p:cNvPr id="389" name="Google Shape;389;p53"/>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90" name="Google Shape;390;p53"/>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sp>
                <p:nvSpPr>
                  <p:cNvPr id="391" name="Google Shape;391;p53"/>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lt1"/>
                      </a:solidFill>
                      <a:highlight>
                        <a:schemeClr val="accent6"/>
                      </a:highlight>
                    </a:endParaRPr>
                  </a:p>
                </p:txBody>
              </p:sp>
            </p:grpSp>
            <p:sp>
              <p:nvSpPr>
                <p:cNvPr id="392" name="Google Shape;392;p53"/>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dk1"/>
                    </a:highlight>
                  </a:endParaRPr>
                </a:p>
                <a:p>
                  <a:pPr indent="0" lvl="0" marL="0" rtl="0" algn="ctr">
                    <a:spcBef>
                      <a:spcPts val="0"/>
                    </a:spcBef>
                    <a:spcAft>
                      <a:spcPts val="0"/>
                    </a:spcAft>
                    <a:buNone/>
                  </a:pPr>
                  <a:r>
                    <a:rPr b="1" lang="en" sz="1700">
                      <a:solidFill>
                        <a:schemeClr val="lt1"/>
                      </a:solidFill>
                      <a:highlight>
                        <a:schemeClr val="dk1"/>
                      </a:highlight>
                    </a:rPr>
                    <a:t>Mail Server</a:t>
                  </a:r>
                  <a:endParaRPr b="1" sz="1700">
                    <a:solidFill>
                      <a:schemeClr val="lt1"/>
                    </a:solidFill>
                    <a:highlight>
                      <a:schemeClr val="accent6"/>
                    </a:highlight>
                  </a:endParaRPr>
                </a:p>
              </p:txBody>
            </p:sp>
          </p:grpSp>
        </p:grpSp>
      </p:grpSp>
      <p:sp>
        <p:nvSpPr>
          <p:cNvPr id="393" name="Google Shape;393;p53"/>
          <p:cNvSpPr/>
          <p:nvPr/>
        </p:nvSpPr>
        <p:spPr>
          <a:xfrm>
            <a:off x="1432020" y="3960754"/>
            <a:ext cx="1491615" cy="836891"/>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700">
              <a:solidFill>
                <a:schemeClr val="lt1"/>
              </a:solidFill>
              <a:highlight>
                <a:schemeClr val="dk1"/>
              </a:highlight>
            </a:endParaRPr>
          </a:p>
          <a:p>
            <a:pPr indent="0" lvl="0" marL="0" rtl="0" algn="ctr">
              <a:spcBef>
                <a:spcPts val="0"/>
              </a:spcBef>
              <a:spcAft>
                <a:spcPts val="0"/>
              </a:spcAft>
              <a:buNone/>
            </a:pPr>
            <a:r>
              <a:rPr b="1" lang="en" sz="1700">
                <a:solidFill>
                  <a:schemeClr val="lt1"/>
                </a:solidFill>
                <a:highlight>
                  <a:schemeClr val="dk1"/>
                </a:highlight>
              </a:rPr>
              <a:t>File Server</a:t>
            </a:r>
            <a:endParaRPr b="1" sz="1700">
              <a:solidFill>
                <a:schemeClr val="lt1"/>
              </a:solidFill>
              <a:highlight>
                <a:schemeClr val="dk1"/>
              </a:highlight>
            </a:endParaRPr>
          </a:p>
        </p:txBody>
      </p:sp>
      <p:grpSp>
        <p:nvGrpSpPr>
          <p:cNvPr id="394" name="Google Shape;394;p53"/>
          <p:cNvGrpSpPr/>
          <p:nvPr/>
        </p:nvGrpSpPr>
        <p:grpSpPr>
          <a:xfrm>
            <a:off x="2480238" y="1161749"/>
            <a:ext cx="271244" cy="360994"/>
            <a:chOff x="6255238" y="2412249"/>
            <a:chExt cx="271244" cy="360994"/>
          </a:xfrm>
        </p:grpSpPr>
        <p:sp>
          <p:nvSpPr>
            <p:cNvPr id="395" name="Google Shape;395;p53"/>
            <p:cNvSpPr/>
            <p:nvPr/>
          </p:nvSpPr>
          <p:spPr>
            <a:xfrm>
              <a:off x="6351799" y="2554080"/>
              <a:ext cx="10613" cy="15872"/>
            </a:xfrm>
            <a:custGeom>
              <a:rect b="b" l="l" r="r" t="t"/>
              <a:pathLst>
                <a:path extrusionOk="0" h="501" w="335">
                  <a:moveTo>
                    <a:pt x="168" y="0"/>
                  </a:moveTo>
                  <a:cubicBezTo>
                    <a:pt x="72" y="0"/>
                    <a:pt x="1" y="72"/>
                    <a:pt x="1" y="167"/>
                  </a:cubicBezTo>
                  <a:lnTo>
                    <a:pt x="1" y="346"/>
                  </a:lnTo>
                  <a:cubicBezTo>
                    <a:pt x="1" y="429"/>
                    <a:pt x="72" y="501"/>
                    <a:pt x="168" y="501"/>
                  </a:cubicBezTo>
                  <a:cubicBezTo>
                    <a:pt x="251" y="501"/>
                    <a:pt x="334" y="429"/>
                    <a:pt x="334" y="346"/>
                  </a:cubicBezTo>
                  <a:lnTo>
                    <a:pt x="334" y="167"/>
                  </a:lnTo>
                  <a:cubicBezTo>
                    <a:pt x="334" y="72"/>
                    <a:pt x="251" y="0"/>
                    <a:pt x="168"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96" name="Google Shape;396;p53"/>
            <p:cNvSpPr/>
            <p:nvPr/>
          </p:nvSpPr>
          <p:spPr>
            <a:xfrm>
              <a:off x="6419720" y="2554080"/>
              <a:ext cx="10581" cy="15872"/>
            </a:xfrm>
            <a:custGeom>
              <a:rect b="b" l="l" r="r" t="t"/>
              <a:pathLst>
                <a:path extrusionOk="0" h="501" w="334">
                  <a:moveTo>
                    <a:pt x="167" y="0"/>
                  </a:moveTo>
                  <a:cubicBezTo>
                    <a:pt x="71" y="0"/>
                    <a:pt x="0" y="72"/>
                    <a:pt x="0" y="167"/>
                  </a:cubicBezTo>
                  <a:lnTo>
                    <a:pt x="0" y="346"/>
                  </a:lnTo>
                  <a:cubicBezTo>
                    <a:pt x="0" y="429"/>
                    <a:pt x="71" y="501"/>
                    <a:pt x="167" y="501"/>
                  </a:cubicBezTo>
                  <a:cubicBezTo>
                    <a:pt x="250" y="501"/>
                    <a:pt x="321" y="429"/>
                    <a:pt x="321" y="346"/>
                  </a:cubicBezTo>
                  <a:lnTo>
                    <a:pt x="321" y="167"/>
                  </a:lnTo>
                  <a:cubicBezTo>
                    <a:pt x="333" y="72"/>
                    <a:pt x="250" y="0"/>
                    <a:pt x="167"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97" name="Google Shape;397;p53"/>
            <p:cNvSpPr/>
            <p:nvPr/>
          </p:nvSpPr>
          <p:spPr>
            <a:xfrm>
              <a:off x="6368399" y="2593775"/>
              <a:ext cx="45302" cy="15777"/>
            </a:xfrm>
            <a:custGeom>
              <a:rect b="b" l="l" r="r" t="t"/>
              <a:pathLst>
                <a:path extrusionOk="0" h="498" w="1430">
                  <a:moveTo>
                    <a:pt x="179" y="1"/>
                  </a:moveTo>
                  <a:cubicBezTo>
                    <a:pt x="135" y="1"/>
                    <a:pt x="90" y="15"/>
                    <a:pt x="60" y="45"/>
                  </a:cubicBezTo>
                  <a:cubicBezTo>
                    <a:pt x="1" y="105"/>
                    <a:pt x="1" y="224"/>
                    <a:pt x="60" y="283"/>
                  </a:cubicBezTo>
                  <a:cubicBezTo>
                    <a:pt x="203" y="426"/>
                    <a:pt x="441" y="498"/>
                    <a:pt x="715" y="498"/>
                  </a:cubicBezTo>
                  <a:cubicBezTo>
                    <a:pt x="977" y="498"/>
                    <a:pt x="1215" y="414"/>
                    <a:pt x="1370" y="283"/>
                  </a:cubicBezTo>
                  <a:cubicBezTo>
                    <a:pt x="1430" y="200"/>
                    <a:pt x="1430" y="105"/>
                    <a:pt x="1370" y="45"/>
                  </a:cubicBezTo>
                  <a:cubicBezTo>
                    <a:pt x="1340" y="15"/>
                    <a:pt x="1299" y="1"/>
                    <a:pt x="1255" y="1"/>
                  </a:cubicBezTo>
                  <a:cubicBezTo>
                    <a:pt x="1212" y="1"/>
                    <a:pt x="1168" y="15"/>
                    <a:pt x="1132" y="45"/>
                  </a:cubicBezTo>
                  <a:cubicBezTo>
                    <a:pt x="1072" y="105"/>
                    <a:pt x="918" y="176"/>
                    <a:pt x="715" y="176"/>
                  </a:cubicBezTo>
                  <a:cubicBezTo>
                    <a:pt x="501" y="176"/>
                    <a:pt x="358" y="105"/>
                    <a:pt x="298" y="45"/>
                  </a:cubicBezTo>
                  <a:cubicBezTo>
                    <a:pt x="269" y="15"/>
                    <a:pt x="224" y="1"/>
                    <a:pt x="179"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98" name="Google Shape;398;p53"/>
            <p:cNvSpPr/>
            <p:nvPr/>
          </p:nvSpPr>
          <p:spPr>
            <a:xfrm>
              <a:off x="6255238" y="2412249"/>
              <a:ext cx="271244" cy="360994"/>
            </a:xfrm>
            <a:custGeom>
              <a:rect b="b" l="l" r="r" t="t"/>
              <a:pathLst>
                <a:path extrusionOk="0" h="11395" w="8562">
                  <a:moveTo>
                    <a:pt x="4287" y="334"/>
                  </a:moveTo>
                  <a:cubicBezTo>
                    <a:pt x="5621" y="334"/>
                    <a:pt x="6442" y="751"/>
                    <a:pt x="6442" y="1072"/>
                  </a:cubicBezTo>
                  <a:lnTo>
                    <a:pt x="6442" y="1489"/>
                  </a:lnTo>
                  <a:cubicBezTo>
                    <a:pt x="5823" y="1215"/>
                    <a:pt x="5073" y="1084"/>
                    <a:pt x="4287" y="1084"/>
                  </a:cubicBezTo>
                  <a:cubicBezTo>
                    <a:pt x="3501" y="1084"/>
                    <a:pt x="2763" y="1227"/>
                    <a:pt x="2132" y="1489"/>
                  </a:cubicBezTo>
                  <a:lnTo>
                    <a:pt x="2132" y="1072"/>
                  </a:lnTo>
                  <a:cubicBezTo>
                    <a:pt x="2132" y="775"/>
                    <a:pt x="2942" y="334"/>
                    <a:pt x="4287" y="334"/>
                  </a:cubicBezTo>
                  <a:close/>
                  <a:moveTo>
                    <a:pt x="4299" y="1394"/>
                  </a:moveTo>
                  <a:cubicBezTo>
                    <a:pt x="5263" y="1394"/>
                    <a:pt x="6168" y="1632"/>
                    <a:pt x="6859" y="2049"/>
                  </a:cubicBezTo>
                  <a:cubicBezTo>
                    <a:pt x="7514" y="2453"/>
                    <a:pt x="7871" y="2989"/>
                    <a:pt x="7871" y="3549"/>
                  </a:cubicBezTo>
                  <a:cubicBezTo>
                    <a:pt x="7871" y="3882"/>
                    <a:pt x="7740" y="4204"/>
                    <a:pt x="7478" y="4501"/>
                  </a:cubicBezTo>
                  <a:lnTo>
                    <a:pt x="7478" y="3549"/>
                  </a:lnTo>
                  <a:cubicBezTo>
                    <a:pt x="7478" y="3084"/>
                    <a:pt x="7180" y="2656"/>
                    <a:pt x="6633" y="2334"/>
                  </a:cubicBezTo>
                  <a:cubicBezTo>
                    <a:pt x="6608" y="2318"/>
                    <a:pt x="6579" y="2310"/>
                    <a:pt x="6550" y="2310"/>
                  </a:cubicBezTo>
                  <a:cubicBezTo>
                    <a:pt x="6495" y="2310"/>
                    <a:pt x="6438" y="2339"/>
                    <a:pt x="6406" y="2394"/>
                  </a:cubicBezTo>
                  <a:cubicBezTo>
                    <a:pt x="6371" y="2465"/>
                    <a:pt x="6395" y="2572"/>
                    <a:pt x="6466" y="2608"/>
                  </a:cubicBezTo>
                  <a:cubicBezTo>
                    <a:pt x="6918" y="2882"/>
                    <a:pt x="7157" y="3204"/>
                    <a:pt x="7157" y="3537"/>
                  </a:cubicBezTo>
                  <a:lnTo>
                    <a:pt x="7157" y="6394"/>
                  </a:lnTo>
                  <a:cubicBezTo>
                    <a:pt x="7157" y="6990"/>
                    <a:pt x="7299" y="7490"/>
                    <a:pt x="7418" y="7823"/>
                  </a:cubicBezTo>
                  <a:cubicBezTo>
                    <a:pt x="7454" y="7906"/>
                    <a:pt x="7418" y="8002"/>
                    <a:pt x="7359" y="8049"/>
                  </a:cubicBezTo>
                  <a:cubicBezTo>
                    <a:pt x="7157" y="8216"/>
                    <a:pt x="6847" y="8407"/>
                    <a:pt x="6395" y="8573"/>
                  </a:cubicBezTo>
                  <a:lnTo>
                    <a:pt x="5894" y="8383"/>
                  </a:lnTo>
                  <a:cubicBezTo>
                    <a:pt x="5668" y="8311"/>
                    <a:pt x="5537" y="8109"/>
                    <a:pt x="5537" y="7871"/>
                  </a:cubicBezTo>
                  <a:lnTo>
                    <a:pt x="5537" y="7144"/>
                  </a:lnTo>
                  <a:cubicBezTo>
                    <a:pt x="6275" y="6704"/>
                    <a:pt x="6787" y="5906"/>
                    <a:pt x="6787" y="4978"/>
                  </a:cubicBezTo>
                  <a:lnTo>
                    <a:pt x="6787" y="4263"/>
                  </a:lnTo>
                  <a:cubicBezTo>
                    <a:pt x="6787" y="3775"/>
                    <a:pt x="6383" y="3394"/>
                    <a:pt x="5906" y="3394"/>
                  </a:cubicBezTo>
                  <a:lnTo>
                    <a:pt x="5621" y="3394"/>
                  </a:lnTo>
                  <a:lnTo>
                    <a:pt x="4775" y="2537"/>
                  </a:lnTo>
                  <a:cubicBezTo>
                    <a:pt x="4744" y="2514"/>
                    <a:pt x="4703" y="2495"/>
                    <a:pt x="4662" y="2495"/>
                  </a:cubicBezTo>
                  <a:cubicBezTo>
                    <a:pt x="4640" y="2495"/>
                    <a:pt x="4617" y="2501"/>
                    <a:pt x="4597" y="2513"/>
                  </a:cubicBezTo>
                  <a:cubicBezTo>
                    <a:pt x="4537" y="2537"/>
                    <a:pt x="4490" y="2596"/>
                    <a:pt x="4490" y="2656"/>
                  </a:cubicBezTo>
                  <a:lnTo>
                    <a:pt x="4490" y="3382"/>
                  </a:lnTo>
                  <a:lnTo>
                    <a:pt x="3585" y="3382"/>
                  </a:lnTo>
                  <a:cubicBezTo>
                    <a:pt x="3489" y="3382"/>
                    <a:pt x="3418" y="3465"/>
                    <a:pt x="3418" y="3549"/>
                  </a:cubicBezTo>
                  <a:cubicBezTo>
                    <a:pt x="3418" y="3644"/>
                    <a:pt x="3489" y="3715"/>
                    <a:pt x="3585" y="3715"/>
                  </a:cubicBezTo>
                  <a:lnTo>
                    <a:pt x="4656" y="3715"/>
                  </a:lnTo>
                  <a:cubicBezTo>
                    <a:pt x="4740" y="3715"/>
                    <a:pt x="4823" y="3644"/>
                    <a:pt x="4823" y="3549"/>
                  </a:cubicBezTo>
                  <a:lnTo>
                    <a:pt x="4823" y="3061"/>
                  </a:lnTo>
                  <a:lnTo>
                    <a:pt x="5430" y="3668"/>
                  </a:lnTo>
                  <a:cubicBezTo>
                    <a:pt x="5454" y="3704"/>
                    <a:pt x="5502" y="3715"/>
                    <a:pt x="5549" y="3715"/>
                  </a:cubicBezTo>
                  <a:lnTo>
                    <a:pt x="5906" y="3715"/>
                  </a:lnTo>
                  <a:cubicBezTo>
                    <a:pt x="6204" y="3715"/>
                    <a:pt x="6454" y="3954"/>
                    <a:pt x="6454" y="4263"/>
                  </a:cubicBezTo>
                  <a:lnTo>
                    <a:pt x="6454" y="4978"/>
                  </a:lnTo>
                  <a:cubicBezTo>
                    <a:pt x="6454" y="6168"/>
                    <a:pt x="5490" y="7144"/>
                    <a:pt x="4299" y="7144"/>
                  </a:cubicBezTo>
                  <a:cubicBezTo>
                    <a:pt x="3108" y="7144"/>
                    <a:pt x="2144" y="6168"/>
                    <a:pt x="2144" y="4978"/>
                  </a:cubicBezTo>
                  <a:lnTo>
                    <a:pt x="2144" y="4263"/>
                  </a:lnTo>
                  <a:cubicBezTo>
                    <a:pt x="2144" y="3966"/>
                    <a:pt x="2382" y="3715"/>
                    <a:pt x="2692" y="3715"/>
                  </a:cubicBezTo>
                  <a:lnTo>
                    <a:pt x="2870" y="3715"/>
                  </a:lnTo>
                  <a:cubicBezTo>
                    <a:pt x="2954" y="3715"/>
                    <a:pt x="3037" y="3644"/>
                    <a:pt x="3037" y="3549"/>
                  </a:cubicBezTo>
                  <a:cubicBezTo>
                    <a:pt x="3037" y="3465"/>
                    <a:pt x="2954" y="3382"/>
                    <a:pt x="2870" y="3382"/>
                  </a:cubicBezTo>
                  <a:lnTo>
                    <a:pt x="2692" y="3382"/>
                  </a:lnTo>
                  <a:cubicBezTo>
                    <a:pt x="2204" y="3382"/>
                    <a:pt x="1811" y="3787"/>
                    <a:pt x="1811" y="4263"/>
                  </a:cubicBezTo>
                  <a:lnTo>
                    <a:pt x="1811" y="4978"/>
                  </a:lnTo>
                  <a:cubicBezTo>
                    <a:pt x="1811" y="5906"/>
                    <a:pt x="2323" y="6704"/>
                    <a:pt x="3061" y="7133"/>
                  </a:cubicBezTo>
                  <a:lnTo>
                    <a:pt x="3061" y="7871"/>
                  </a:lnTo>
                  <a:cubicBezTo>
                    <a:pt x="3061" y="8109"/>
                    <a:pt x="2918" y="8299"/>
                    <a:pt x="2704" y="8383"/>
                  </a:cubicBezTo>
                  <a:lnTo>
                    <a:pt x="2204" y="8561"/>
                  </a:lnTo>
                  <a:cubicBezTo>
                    <a:pt x="1751" y="8407"/>
                    <a:pt x="1430" y="8204"/>
                    <a:pt x="1251" y="8061"/>
                  </a:cubicBezTo>
                  <a:cubicBezTo>
                    <a:pt x="1168" y="8014"/>
                    <a:pt x="1144" y="7930"/>
                    <a:pt x="1192" y="7835"/>
                  </a:cubicBezTo>
                  <a:cubicBezTo>
                    <a:pt x="1311" y="7514"/>
                    <a:pt x="1453" y="7002"/>
                    <a:pt x="1453" y="6406"/>
                  </a:cubicBezTo>
                  <a:lnTo>
                    <a:pt x="1453" y="3549"/>
                  </a:lnTo>
                  <a:cubicBezTo>
                    <a:pt x="1453" y="2775"/>
                    <a:pt x="2763" y="2108"/>
                    <a:pt x="4311" y="2108"/>
                  </a:cubicBezTo>
                  <a:cubicBezTo>
                    <a:pt x="4859" y="2108"/>
                    <a:pt x="5394" y="2180"/>
                    <a:pt x="5859" y="2346"/>
                  </a:cubicBezTo>
                  <a:cubicBezTo>
                    <a:pt x="5878" y="2351"/>
                    <a:pt x="5896" y="2353"/>
                    <a:pt x="5914" y="2353"/>
                  </a:cubicBezTo>
                  <a:cubicBezTo>
                    <a:pt x="5985" y="2353"/>
                    <a:pt x="6044" y="2315"/>
                    <a:pt x="6073" y="2239"/>
                  </a:cubicBezTo>
                  <a:cubicBezTo>
                    <a:pt x="6097" y="2156"/>
                    <a:pt x="6049" y="2061"/>
                    <a:pt x="5966" y="2037"/>
                  </a:cubicBezTo>
                  <a:cubicBezTo>
                    <a:pt x="5478" y="1870"/>
                    <a:pt x="4894" y="1775"/>
                    <a:pt x="4311" y="1775"/>
                  </a:cubicBezTo>
                  <a:cubicBezTo>
                    <a:pt x="3478" y="1775"/>
                    <a:pt x="2692" y="1953"/>
                    <a:pt x="2096" y="2275"/>
                  </a:cubicBezTo>
                  <a:cubicBezTo>
                    <a:pt x="1465" y="2596"/>
                    <a:pt x="1108" y="3061"/>
                    <a:pt x="1108" y="3549"/>
                  </a:cubicBezTo>
                  <a:lnTo>
                    <a:pt x="1108" y="4501"/>
                  </a:lnTo>
                  <a:cubicBezTo>
                    <a:pt x="858" y="4204"/>
                    <a:pt x="727" y="3882"/>
                    <a:pt x="727" y="3549"/>
                  </a:cubicBezTo>
                  <a:cubicBezTo>
                    <a:pt x="727" y="2989"/>
                    <a:pt x="1084" y="2465"/>
                    <a:pt x="1739" y="2049"/>
                  </a:cubicBezTo>
                  <a:cubicBezTo>
                    <a:pt x="2418" y="1632"/>
                    <a:pt x="3335" y="1394"/>
                    <a:pt x="4299" y="1394"/>
                  </a:cubicBezTo>
                  <a:close/>
                  <a:moveTo>
                    <a:pt x="5192" y="7323"/>
                  </a:moveTo>
                  <a:lnTo>
                    <a:pt x="5192" y="7883"/>
                  </a:lnTo>
                  <a:cubicBezTo>
                    <a:pt x="5192" y="8252"/>
                    <a:pt x="5430" y="8585"/>
                    <a:pt x="5775" y="8716"/>
                  </a:cubicBezTo>
                  <a:lnTo>
                    <a:pt x="6430" y="8942"/>
                  </a:lnTo>
                  <a:cubicBezTo>
                    <a:pt x="6264" y="9323"/>
                    <a:pt x="5978" y="9669"/>
                    <a:pt x="5621" y="9919"/>
                  </a:cubicBezTo>
                  <a:cubicBezTo>
                    <a:pt x="5240" y="10204"/>
                    <a:pt x="4763" y="10359"/>
                    <a:pt x="4287" y="10359"/>
                  </a:cubicBezTo>
                  <a:cubicBezTo>
                    <a:pt x="3347" y="10359"/>
                    <a:pt x="2501" y="9788"/>
                    <a:pt x="2144" y="8942"/>
                  </a:cubicBezTo>
                  <a:lnTo>
                    <a:pt x="2799" y="8716"/>
                  </a:lnTo>
                  <a:cubicBezTo>
                    <a:pt x="3156" y="8597"/>
                    <a:pt x="3382" y="8252"/>
                    <a:pt x="3382" y="7883"/>
                  </a:cubicBezTo>
                  <a:lnTo>
                    <a:pt x="3382" y="7323"/>
                  </a:lnTo>
                  <a:cubicBezTo>
                    <a:pt x="3656" y="7418"/>
                    <a:pt x="3954" y="7478"/>
                    <a:pt x="4287" y="7478"/>
                  </a:cubicBezTo>
                  <a:cubicBezTo>
                    <a:pt x="4597" y="7478"/>
                    <a:pt x="4906" y="7418"/>
                    <a:pt x="5192" y="7323"/>
                  </a:cubicBezTo>
                  <a:close/>
                  <a:moveTo>
                    <a:pt x="4263" y="1"/>
                  </a:moveTo>
                  <a:cubicBezTo>
                    <a:pt x="3061" y="1"/>
                    <a:pt x="1787" y="370"/>
                    <a:pt x="1787" y="1048"/>
                  </a:cubicBezTo>
                  <a:lnTo>
                    <a:pt x="1787" y="1632"/>
                  </a:lnTo>
                  <a:cubicBezTo>
                    <a:pt x="1692" y="1680"/>
                    <a:pt x="1620" y="1727"/>
                    <a:pt x="1525" y="1787"/>
                  </a:cubicBezTo>
                  <a:cubicBezTo>
                    <a:pt x="775" y="2263"/>
                    <a:pt x="358" y="2882"/>
                    <a:pt x="358" y="3573"/>
                  </a:cubicBezTo>
                  <a:cubicBezTo>
                    <a:pt x="358" y="4085"/>
                    <a:pt x="608" y="4573"/>
                    <a:pt x="1072" y="5001"/>
                  </a:cubicBezTo>
                  <a:lnTo>
                    <a:pt x="1072" y="6406"/>
                  </a:lnTo>
                  <a:cubicBezTo>
                    <a:pt x="1072" y="6978"/>
                    <a:pt x="918" y="7478"/>
                    <a:pt x="811" y="7716"/>
                  </a:cubicBezTo>
                  <a:cubicBezTo>
                    <a:pt x="727" y="7942"/>
                    <a:pt x="799" y="8192"/>
                    <a:pt x="989" y="8335"/>
                  </a:cubicBezTo>
                  <a:cubicBezTo>
                    <a:pt x="1144" y="8430"/>
                    <a:pt x="1370" y="8585"/>
                    <a:pt x="1680" y="8728"/>
                  </a:cubicBezTo>
                  <a:lnTo>
                    <a:pt x="811" y="9049"/>
                  </a:lnTo>
                  <a:cubicBezTo>
                    <a:pt x="322" y="9228"/>
                    <a:pt x="1" y="9681"/>
                    <a:pt x="1" y="10204"/>
                  </a:cubicBezTo>
                  <a:lnTo>
                    <a:pt x="1" y="11228"/>
                  </a:lnTo>
                  <a:cubicBezTo>
                    <a:pt x="1" y="11324"/>
                    <a:pt x="72" y="11395"/>
                    <a:pt x="156" y="11395"/>
                  </a:cubicBezTo>
                  <a:cubicBezTo>
                    <a:pt x="251" y="11395"/>
                    <a:pt x="322" y="11324"/>
                    <a:pt x="322" y="11228"/>
                  </a:cubicBezTo>
                  <a:lnTo>
                    <a:pt x="322" y="10204"/>
                  </a:lnTo>
                  <a:cubicBezTo>
                    <a:pt x="322" y="9823"/>
                    <a:pt x="560" y="9478"/>
                    <a:pt x="918" y="9359"/>
                  </a:cubicBezTo>
                  <a:lnTo>
                    <a:pt x="1799" y="9038"/>
                  </a:lnTo>
                  <a:cubicBezTo>
                    <a:pt x="2215" y="10026"/>
                    <a:pt x="3180" y="10681"/>
                    <a:pt x="4251" y="10681"/>
                  </a:cubicBezTo>
                  <a:cubicBezTo>
                    <a:pt x="4799" y="10681"/>
                    <a:pt x="5335" y="10514"/>
                    <a:pt x="5787" y="10192"/>
                  </a:cubicBezTo>
                  <a:cubicBezTo>
                    <a:pt x="6204" y="9895"/>
                    <a:pt x="6514" y="9502"/>
                    <a:pt x="6704" y="9038"/>
                  </a:cubicBezTo>
                  <a:lnTo>
                    <a:pt x="7585" y="9359"/>
                  </a:lnTo>
                  <a:cubicBezTo>
                    <a:pt x="7942" y="9490"/>
                    <a:pt x="8180" y="9835"/>
                    <a:pt x="8180" y="10204"/>
                  </a:cubicBezTo>
                  <a:lnTo>
                    <a:pt x="8180" y="11228"/>
                  </a:lnTo>
                  <a:cubicBezTo>
                    <a:pt x="8180" y="11324"/>
                    <a:pt x="8252" y="11395"/>
                    <a:pt x="8347" y="11395"/>
                  </a:cubicBezTo>
                  <a:cubicBezTo>
                    <a:pt x="8431" y="11395"/>
                    <a:pt x="8514" y="11324"/>
                    <a:pt x="8514" y="11228"/>
                  </a:cubicBezTo>
                  <a:lnTo>
                    <a:pt x="8514" y="10204"/>
                  </a:lnTo>
                  <a:cubicBezTo>
                    <a:pt x="8561" y="9681"/>
                    <a:pt x="8216" y="9204"/>
                    <a:pt x="7728" y="9049"/>
                  </a:cubicBezTo>
                  <a:lnTo>
                    <a:pt x="6859" y="8728"/>
                  </a:lnTo>
                  <a:cubicBezTo>
                    <a:pt x="7157" y="8585"/>
                    <a:pt x="7395" y="8454"/>
                    <a:pt x="7549" y="8335"/>
                  </a:cubicBezTo>
                  <a:cubicBezTo>
                    <a:pt x="7740" y="8192"/>
                    <a:pt x="7811" y="7942"/>
                    <a:pt x="7728" y="7716"/>
                  </a:cubicBezTo>
                  <a:cubicBezTo>
                    <a:pt x="7633" y="7466"/>
                    <a:pt x="7466" y="6978"/>
                    <a:pt x="7466" y="6406"/>
                  </a:cubicBezTo>
                  <a:lnTo>
                    <a:pt x="7466" y="5001"/>
                  </a:lnTo>
                  <a:cubicBezTo>
                    <a:pt x="7930" y="4585"/>
                    <a:pt x="8180" y="4085"/>
                    <a:pt x="8180" y="3573"/>
                  </a:cubicBezTo>
                  <a:cubicBezTo>
                    <a:pt x="8180" y="2882"/>
                    <a:pt x="7764" y="2263"/>
                    <a:pt x="7002" y="1787"/>
                  </a:cubicBezTo>
                  <a:cubicBezTo>
                    <a:pt x="6930" y="1739"/>
                    <a:pt x="6847" y="1680"/>
                    <a:pt x="6752" y="1632"/>
                  </a:cubicBezTo>
                  <a:lnTo>
                    <a:pt x="6752" y="1048"/>
                  </a:lnTo>
                  <a:cubicBezTo>
                    <a:pt x="6752" y="370"/>
                    <a:pt x="5478" y="1"/>
                    <a:pt x="4263" y="1"/>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399" name="Google Shape;399;p53"/>
            <p:cNvSpPr/>
            <p:nvPr/>
          </p:nvSpPr>
          <p:spPr>
            <a:xfrm>
              <a:off x="6345779" y="2535167"/>
              <a:ext cx="22651" cy="12545"/>
            </a:xfrm>
            <a:custGeom>
              <a:rect b="b" l="l" r="r" t="t"/>
              <a:pathLst>
                <a:path extrusionOk="0" h="396" w="715">
                  <a:moveTo>
                    <a:pt x="529" y="0"/>
                  </a:moveTo>
                  <a:cubicBezTo>
                    <a:pt x="520" y="0"/>
                    <a:pt x="510" y="1"/>
                    <a:pt x="500" y="2"/>
                  </a:cubicBezTo>
                  <a:lnTo>
                    <a:pt x="143" y="74"/>
                  </a:lnTo>
                  <a:cubicBezTo>
                    <a:pt x="60" y="86"/>
                    <a:pt x="0" y="181"/>
                    <a:pt x="12" y="264"/>
                  </a:cubicBezTo>
                  <a:cubicBezTo>
                    <a:pt x="24" y="336"/>
                    <a:pt x="96" y="395"/>
                    <a:pt x="179" y="395"/>
                  </a:cubicBezTo>
                  <a:lnTo>
                    <a:pt x="203" y="395"/>
                  </a:lnTo>
                  <a:lnTo>
                    <a:pt x="560" y="324"/>
                  </a:lnTo>
                  <a:cubicBezTo>
                    <a:pt x="667" y="312"/>
                    <a:pt x="715" y="228"/>
                    <a:pt x="703" y="133"/>
                  </a:cubicBezTo>
                  <a:cubicBezTo>
                    <a:pt x="681" y="48"/>
                    <a:pt x="612" y="0"/>
                    <a:pt x="529"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0" name="Google Shape;400;p53"/>
            <p:cNvSpPr/>
            <p:nvPr/>
          </p:nvSpPr>
          <p:spPr>
            <a:xfrm>
              <a:off x="6413670" y="2535167"/>
              <a:ext cx="22651" cy="12545"/>
            </a:xfrm>
            <a:custGeom>
              <a:rect b="b" l="l" r="r" t="t"/>
              <a:pathLst>
                <a:path extrusionOk="0" h="396" w="715">
                  <a:moveTo>
                    <a:pt x="177" y="0"/>
                  </a:moveTo>
                  <a:cubicBezTo>
                    <a:pt x="101" y="0"/>
                    <a:pt x="23" y="48"/>
                    <a:pt x="12" y="133"/>
                  </a:cubicBezTo>
                  <a:cubicBezTo>
                    <a:pt x="1" y="228"/>
                    <a:pt x="60" y="312"/>
                    <a:pt x="143" y="324"/>
                  </a:cubicBezTo>
                  <a:lnTo>
                    <a:pt x="501" y="395"/>
                  </a:lnTo>
                  <a:lnTo>
                    <a:pt x="536" y="395"/>
                  </a:lnTo>
                  <a:cubicBezTo>
                    <a:pt x="608" y="395"/>
                    <a:pt x="679" y="336"/>
                    <a:pt x="703" y="264"/>
                  </a:cubicBezTo>
                  <a:cubicBezTo>
                    <a:pt x="715" y="193"/>
                    <a:pt x="655" y="109"/>
                    <a:pt x="560" y="74"/>
                  </a:cubicBezTo>
                  <a:lnTo>
                    <a:pt x="203" y="2"/>
                  </a:lnTo>
                  <a:cubicBezTo>
                    <a:pt x="194" y="1"/>
                    <a:pt x="186" y="0"/>
                    <a:pt x="177" y="0"/>
                  </a:cubicBezTo>
                  <a:close/>
                </a:path>
              </a:pathLst>
            </a:cu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401" name="Google Shape;401;p53"/>
          <p:cNvGrpSpPr/>
          <p:nvPr/>
        </p:nvGrpSpPr>
        <p:grpSpPr>
          <a:xfrm>
            <a:off x="3897491" y="4050092"/>
            <a:ext cx="356655" cy="335425"/>
            <a:chOff x="849016" y="2903255"/>
            <a:chExt cx="356655" cy="335425"/>
          </a:xfrm>
        </p:grpSpPr>
        <p:sp>
          <p:nvSpPr>
            <p:cNvPr id="402" name="Google Shape;402;p53"/>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3" name="Google Shape;403;p53"/>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4" name="Google Shape;404;p53"/>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5" name="Google Shape;405;p53"/>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6" name="Google Shape;406;p53"/>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7" name="Google Shape;407;p53"/>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8" name="Google Shape;408;p53"/>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09" name="Google Shape;409;p53"/>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0" name="Google Shape;410;p53"/>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1" name="Google Shape;411;p53"/>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2" name="Google Shape;412;p53"/>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grpSp>
        <p:nvGrpSpPr>
          <p:cNvPr id="413" name="Google Shape;413;p53"/>
          <p:cNvGrpSpPr/>
          <p:nvPr/>
        </p:nvGrpSpPr>
        <p:grpSpPr>
          <a:xfrm>
            <a:off x="5860491" y="4050092"/>
            <a:ext cx="356655" cy="335425"/>
            <a:chOff x="849016" y="2903255"/>
            <a:chExt cx="356655" cy="335425"/>
          </a:xfrm>
        </p:grpSpPr>
        <p:sp>
          <p:nvSpPr>
            <p:cNvPr id="414" name="Google Shape;414;p53"/>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5" name="Google Shape;415;p53"/>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6" name="Google Shape;416;p53"/>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7" name="Google Shape;417;p53"/>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8" name="Google Shape;418;p53"/>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19" name="Google Shape;419;p53"/>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0" name="Google Shape;420;p53"/>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1" name="Google Shape;421;p53"/>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2" name="Google Shape;422;p53"/>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3" name="Google Shape;423;p53"/>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4" name="Google Shape;424;p53"/>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id="425" name="Google Shape;425;p53"/>
          <p:cNvSpPr txBox="1"/>
          <p:nvPr/>
        </p:nvSpPr>
        <p:spPr>
          <a:xfrm>
            <a:off x="4657850" y="2754050"/>
            <a:ext cx="8688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latin typeface="Montserrat"/>
                <a:ea typeface="Montserrat"/>
                <a:cs typeface="Montserrat"/>
                <a:sym typeface="Montserrat"/>
              </a:rPr>
              <a:t>SIEM</a:t>
            </a:r>
            <a:endParaRPr b="1" sz="1900">
              <a:solidFill>
                <a:schemeClr val="dk2"/>
              </a:solidFill>
              <a:latin typeface="Montserrat"/>
              <a:ea typeface="Montserrat"/>
              <a:cs typeface="Montserrat"/>
              <a:sym typeface="Montserrat"/>
            </a:endParaRPr>
          </a:p>
        </p:txBody>
      </p:sp>
      <p:grpSp>
        <p:nvGrpSpPr>
          <p:cNvPr id="426" name="Google Shape;426;p53"/>
          <p:cNvGrpSpPr/>
          <p:nvPr/>
        </p:nvGrpSpPr>
        <p:grpSpPr>
          <a:xfrm>
            <a:off x="2011826" y="4051818"/>
            <a:ext cx="331993" cy="331993"/>
            <a:chOff x="870939" y="2439293"/>
            <a:chExt cx="331993" cy="331993"/>
          </a:xfrm>
        </p:grpSpPr>
        <p:sp>
          <p:nvSpPr>
            <p:cNvPr id="427" name="Google Shape;427;p53"/>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8" name="Google Shape;428;p53"/>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29" name="Google Shape;429;p53"/>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0" name="Google Shape;430;p53"/>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1" name="Google Shape;431;p53"/>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2" name="Google Shape;432;p53"/>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3" name="Google Shape;433;p53"/>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4" name="Google Shape;434;p53"/>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5" name="Google Shape;435;p53"/>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6" name="Google Shape;436;p53"/>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7" name="Google Shape;437;p53"/>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8" name="Google Shape;438;p53"/>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39" name="Google Shape;439;p53"/>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40" name="Google Shape;440;p53"/>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41" name="Google Shape;441;p53"/>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sp>
          <p:nvSpPr>
            <p:cNvPr id="442" name="Google Shape;442;p53"/>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p>
          </p:txBody>
        </p:sp>
      </p:grpSp>
      <p:sp>
        <p:nvSpPr>
          <p:cNvPr descr="Timeline background shape" id="443" name="Google Shape;443;p53"/>
          <p:cNvSpPr/>
          <p:nvPr/>
        </p:nvSpPr>
        <p:spPr>
          <a:xfrm>
            <a:off x="6308225" y="2841350"/>
            <a:ext cx="686400" cy="240300"/>
          </a:xfrm>
          <a:prstGeom prst="homePlate">
            <a:avLst>
              <a:gd fmla="val 50000" name="adj"/>
            </a:avLst>
          </a:prstGeom>
          <a:solidFill>
            <a:schemeClr val="dk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nvGrpSpPr>
          <p:cNvPr id="444" name="Google Shape;444;p53"/>
          <p:cNvGrpSpPr/>
          <p:nvPr/>
        </p:nvGrpSpPr>
        <p:grpSpPr>
          <a:xfrm>
            <a:off x="7154383" y="2562168"/>
            <a:ext cx="1135110" cy="711364"/>
            <a:chOff x="1306445" y="3397829"/>
            <a:chExt cx="367255" cy="269855"/>
          </a:xfrm>
        </p:grpSpPr>
        <p:sp>
          <p:nvSpPr>
            <p:cNvPr id="445" name="Google Shape;445;p53"/>
            <p:cNvSpPr/>
            <p:nvPr/>
          </p:nvSpPr>
          <p:spPr>
            <a:xfrm>
              <a:off x="1588395" y="3513054"/>
              <a:ext cx="45517" cy="16297"/>
            </a:xfrm>
            <a:custGeom>
              <a:rect b="b" l="l" r="r" t="t"/>
              <a:pathLst>
                <a:path extrusionOk="0" h="512" w="1430">
                  <a:moveTo>
                    <a:pt x="168" y="0"/>
                  </a:moveTo>
                  <a:cubicBezTo>
                    <a:pt x="72" y="0"/>
                    <a:pt x="1" y="71"/>
                    <a:pt x="1" y="167"/>
                  </a:cubicBezTo>
                  <a:cubicBezTo>
                    <a:pt x="1" y="250"/>
                    <a:pt x="72" y="333"/>
                    <a:pt x="168" y="333"/>
                  </a:cubicBezTo>
                  <a:cubicBezTo>
                    <a:pt x="358" y="333"/>
                    <a:pt x="906" y="357"/>
                    <a:pt x="1180" y="488"/>
                  </a:cubicBezTo>
                  <a:cubicBezTo>
                    <a:pt x="1204" y="512"/>
                    <a:pt x="1227" y="512"/>
                    <a:pt x="1251" y="512"/>
                  </a:cubicBezTo>
                  <a:cubicBezTo>
                    <a:pt x="1311" y="512"/>
                    <a:pt x="1370" y="476"/>
                    <a:pt x="1406" y="417"/>
                  </a:cubicBezTo>
                  <a:cubicBezTo>
                    <a:pt x="1430" y="333"/>
                    <a:pt x="1406" y="226"/>
                    <a:pt x="1323" y="191"/>
                  </a:cubicBezTo>
                  <a:cubicBezTo>
                    <a:pt x="942" y="0"/>
                    <a:pt x="191" y="0"/>
                    <a:pt x="168"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446" name="Google Shape;446;p53"/>
            <p:cNvSpPr/>
            <p:nvPr/>
          </p:nvSpPr>
          <p:spPr>
            <a:xfrm>
              <a:off x="1306445" y="3397829"/>
              <a:ext cx="367255" cy="269091"/>
            </a:xfrm>
            <a:custGeom>
              <a:rect b="b" l="l" r="r" t="t"/>
              <a:pathLst>
                <a:path extrusionOk="0" h="8454" w="11538">
                  <a:moveTo>
                    <a:pt x="7573" y="334"/>
                  </a:moveTo>
                  <a:lnTo>
                    <a:pt x="7573" y="1965"/>
                  </a:lnTo>
                  <a:cubicBezTo>
                    <a:pt x="7573" y="2227"/>
                    <a:pt x="7525" y="2465"/>
                    <a:pt x="7418" y="2679"/>
                  </a:cubicBezTo>
                  <a:cubicBezTo>
                    <a:pt x="7395" y="2715"/>
                    <a:pt x="7395" y="2727"/>
                    <a:pt x="7395" y="2763"/>
                  </a:cubicBezTo>
                  <a:lnTo>
                    <a:pt x="7395" y="3239"/>
                  </a:lnTo>
                  <a:cubicBezTo>
                    <a:pt x="7395" y="3691"/>
                    <a:pt x="7216" y="4108"/>
                    <a:pt x="6883" y="4442"/>
                  </a:cubicBezTo>
                  <a:cubicBezTo>
                    <a:pt x="6835" y="4489"/>
                    <a:pt x="6787" y="4513"/>
                    <a:pt x="6740" y="4549"/>
                  </a:cubicBezTo>
                  <a:cubicBezTo>
                    <a:pt x="6466" y="4759"/>
                    <a:pt x="6137" y="4876"/>
                    <a:pt x="5785" y="4876"/>
                  </a:cubicBezTo>
                  <a:cubicBezTo>
                    <a:pt x="5739" y="4876"/>
                    <a:pt x="5692" y="4874"/>
                    <a:pt x="5644" y="4870"/>
                  </a:cubicBezTo>
                  <a:cubicBezTo>
                    <a:pt x="4787" y="4823"/>
                    <a:pt x="4108" y="4072"/>
                    <a:pt x="4108" y="3180"/>
                  </a:cubicBezTo>
                  <a:lnTo>
                    <a:pt x="4108" y="2763"/>
                  </a:lnTo>
                  <a:cubicBezTo>
                    <a:pt x="4108" y="2727"/>
                    <a:pt x="4108" y="2715"/>
                    <a:pt x="4096" y="2679"/>
                  </a:cubicBezTo>
                  <a:cubicBezTo>
                    <a:pt x="3989" y="2465"/>
                    <a:pt x="3930" y="2227"/>
                    <a:pt x="3930" y="1965"/>
                  </a:cubicBezTo>
                  <a:lnTo>
                    <a:pt x="3930" y="1608"/>
                  </a:lnTo>
                  <a:cubicBezTo>
                    <a:pt x="3930" y="917"/>
                    <a:pt x="4513" y="334"/>
                    <a:pt x="5216" y="334"/>
                  </a:cubicBezTo>
                  <a:close/>
                  <a:moveTo>
                    <a:pt x="1763" y="3025"/>
                  </a:moveTo>
                  <a:cubicBezTo>
                    <a:pt x="2049" y="3025"/>
                    <a:pt x="2311" y="3144"/>
                    <a:pt x="2525" y="3358"/>
                  </a:cubicBezTo>
                  <a:cubicBezTo>
                    <a:pt x="2715" y="3561"/>
                    <a:pt x="2846" y="3846"/>
                    <a:pt x="2858" y="4144"/>
                  </a:cubicBezTo>
                  <a:cubicBezTo>
                    <a:pt x="2858" y="4227"/>
                    <a:pt x="2882" y="4346"/>
                    <a:pt x="2882" y="4465"/>
                  </a:cubicBezTo>
                  <a:lnTo>
                    <a:pt x="2882" y="4501"/>
                  </a:lnTo>
                  <a:cubicBezTo>
                    <a:pt x="2703" y="4215"/>
                    <a:pt x="2406" y="4013"/>
                    <a:pt x="2049" y="3894"/>
                  </a:cubicBezTo>
                  <a:cubicBezTo>
                    <a:pt x="1703" y="3787"/>
                    <a:pt x="1406" y="3787"/>
                    <a:pt x="1406" y="3787"/>
                  </a:cubicBezTo>
                  <a:cubicBezTo>
                    <a:pt x="1358" y="3787"/>
                    <a:pt x="1310" y="3799"/>
                    <a:pt x="1287" y="3834"/>
                  </a:cubicBezTo>
                  <a:lnTo>
                    <a:pt x="977" y="4144"/>
                  </a:lnTo>
                  <a:cubicBezTo>
                    <a:pt x="918" y="4215"/>
                    <a:pt x="918" y="4323"/>
                    <a:pt x="977" y="4382"/>
                  </a:cubicBezTo>
                  <a:cubicBezTo>
                    <a:pt x="1013" y="4412"/>
                    <a:pt x="1057" y="4427"/>
                    <a:pt x="1101" y="4427"/>
                  </a:cubicBezTo>
                  <a:cubicBezTo>
                    <a:pt x="1144" y="4427"/>
                    <a:pt x="1185" y="4412"/>
                    <a:pt x="1215" y="4382"/>
                  </a:cubicBezTo>
                  <a:lnTo>
                    <a:pt x="1465" y="4108"/>
                  </a:lnTo>
                  <a:cubicBezTo>
                    <a:pt x="1691" y="4132"/>
                    <a:pt x="2382" y="4203"/>
                    <a:pt x="2668" y="4811"/>
                  </a:cubicBezTo>
                  <a:cubicBezTo>
                    <a:pt x="2596" y="5275"/>
                    <a:pt x="2215" y="5596"/>
                    <a:pt x="1763" y="5596"/>
                  </a:cubicBezTo>
                  <a:cubicBezTo>
                    <a:pt x="1251" y="5596"/>
                    <a:pt x="834" y="5180"/>
                    <a:pt x="834" y="4680"/>
                  </a:cubicBezTo>
                  <a:cubicBezTo>
                    <a:pt x="834" y="4584"/>
                    <a:pt x="763" y="4513"/>
                    <a:pt x="679" y="4513"/>
                  </a:cubicBezTo>
                  <a:lnTo>
                    <a:pt x="644" y="4513"/>
                  </a:lnTo>
                  <a:lnTo>
                    <a:pt x="644" y="4465"/>
                  </a:lnTo>
                  <a:cubicBezTo>
                    <a:pt x="644" y="4346"/>
                    <a:pt x="644" y="4251"/>
                    <a:pt x="656" y="4144"/>
                  </a:cubicBezTo>
                  <a:cubicBezTo>
                    <a:pt x="679" y="3846"/>
                    <a:pt x="810" y="3561"/>
                    <a:pt x="1001" y="3358"/>
                  </a:cubicBezTo>
                  <a:cubicBezTo>
                    <a:pt x="1215" y="3144"/>
                    <a:pt x="1477" y="3025"/>
                    <a:pt x="1763" y="3025"/>
                  </a:cubicBezTo>
                  <a:close/>
                  <a:moveTo>
                    <a:pt x="10657" y="3025"/>
                  </a:moveTo>
                  <a:lnTo>
                    <a:pt x="10657" y="3727"/>
                  </a:lnTo>
                  <a:cubicBezTo>
                    <a:pt x="10657" y="3846"/>
                    <a:pt x="10633" y="3953"/>
                    <a:pt x="10585" y="4049"/>
                  </a:cubicBezTo>
                  <a:lnTo>
                    <a:pt x="10502" y="4251"/>
                  </a:lnTo>
                  <a:cubicBezTo>
                    <a:pt x="10478" y="4275"/>
                    <a:pt x="10478" y="4287"/>
                    <a:pt x="10478" y="4323"/>
                  </a:cubicBezTo>
                  <a:lnTo>
                    <a:pt x="10478" y="4680"/>
                  </a:lnTo>
                  <a:cubicBezTo>
                    <a:pt x="10478" y="4930"/>
                    <a:pt x="10383" y="5168"/>
                    <a:pt x="10204" y="5346"/>
                  </a:cubicBezTo>
                  <a:cubicBezTo>
                    <a:pt x="10044" y="5507"/>
                    <a:pt x="9835" y="5600"/>
                    <a:pt x="9605" y="5600"/>
                  </a:cubicBezTo>
                  <a:cubicBezTo>
                    <a:pt x="9579" y="5600"/>
                    <a:pt x="9552" y="5599"/>
                    <a:pt x="9526" y="5596"/>
                  </a:cubicBezTo>
                  <a:cubicBezTo>
                    <a:pt x="9038" y="5585"/>
                    <a:pt x="8633" y="5156"/>
                    <a:pt x="8633" y="4632"/>
                  </a:cubicBezTo>
                  <a:lnTo>
                    <a:pt x="8633" y="4323"/>
                  </a:lnTo>
                  <a:cubicBezTo>
                    <a:pt x="8633" y="4287"/>
                    <a:pt x="8633" y="4263"/>
                    <a:pt x="8621" y="4251"/>
                  </a:cubicBezTo>
                  <a:lnTo>
                    <a:pt x="8514" y="4037"/>
                  </a:lnTo>
                  <a:cubicBezTo>
                    <a:pt x="8466" y="3965"/>
                    <a:pt x="8454" y="3870"/>
                    <a:pt x="8454" y="3787"/>
                  </a:cubicBezTo>
                  <a:lnTo>
                    <a:pt x="8454" y="3775"/>
                  </a:lnTo>
                  <a:cubicBezTo>
                    <a:pt x="8454" y="3370"/>
                    <a:pt x="8788" y="3025"/>
                    <a:pt x="9204" y="3025"/>
                  </a:cubicBezTo>
                  <a:close/>
                  <a:moveTo>
                    <a:pt x="584" y="5180"/>
                  </a:moveTo>
                  <a:cubicBezTo>
                    <a:pt x="679" y="5406"/>
                    <a:pt x="834" y="5596"/>
                    <a:pt x="1037" y="5739"/>
                  </a:cubicBezTo>
                  <a:lnTo>
                    <a:pt x="1037" y="5925"/>
                  </a:lnTo>
                  <a:lnTo>
                    <a:pt x="1037" y="5925"/>
                  </a:lnTo>
                  <a:cubicBezTo>
                    <a:pt x="723" y="5807"/>
                    <a:pt x="571" y="5655"/>
                    <a:pt x="501" y="5585"/>
                  </a:cubicBezTo>
                  <a:cubicBezTo>
                    <a:pt x="537" y="5466"/>
                    <a:pt x="572" y="5335"/>
                    <a:pt x="584" y="5180"/>
                  </a:cubicBezTo>
                  <a:close/>
                  <a:moveTo>
                    <a:pt x="2918" y="5168"/>
                  </a:moveTo>
                  <a:cubicBezTo>
                    <a:pt x="2942" y="5323"/>
                    <a:pt x="2965" y="5454"/>
                    <a:pt x="3013" y="5573"/>
                  </a:cubicBezTo>
                  <a:cubicBezTo>
                    <a:pt x="2953" y="5656"/>
                    <a:pt x="2787" y="5811"/>
                    <a:pt x="2477" y="5930"/>
                  </a:cubicBezTo>
                  <a:lnTo>
                    <a:pt x="2477" y="5716"/>
                  </a:lnTo>
                  <a:cubicBezTo>
                    <a:pt x="2668" y="5585"/>
                    <a:pt x="2834" y="5394"/>
                    <a:pt x="2918" y="5168"/>
                  </a:cubicBezTo>
                  <a:close/>
                  <a:moveTo>
                    <a:pt x="6668" y="4989"/>
                  </a:moveTo>
                  <a:lnTo>
                    <a:pt x="6668" y="5299"/>
                  </a:lnTo>
                  <a:lnTo>
                    <a:pt x="5751" y="5930"/>
                  </a:lnTo>
                  <a:lnTo>
                    <a:pt x="4823" y="5299"/>
                  </a:lnTo>
                  <a:lnTo>
                    <a:pt x="4823" y="4989"/>
                  </a:lnTo>
                  <a:cubicBezTo>
                    <a:pt x="5061" y="5120"/>
                    <a:pt x="5335" y="5204"/>
                    <a:pt x="5620" y="5215"/>
                  </a:cubicBezTo>
                  <a:lnTo>
                    <a:pt x="5751" y="5215"/>
                  </a:lnTo>
                  <a:cubicBezTo>
                    <a:pt x="6073" y="5215"/>
                    <a:pt x="6394" y="5144"/>
                    <a:pt x="6668" y="4989"/>
                  </a:cubicBezTo>
                  <a:close/>
                  <a:moveTo>
                    <a:pt x="9942" y="5882"/>
                  </a:moveTo>
                  <a:lnTo>
                    <a:pt x="9942" y="5954"/>
                  </a:lnTo>
                  <a:cubicBezTo>
                    <a:pt x="9942" y="5989"/>
                    <a:pt x="9942" y="6025"/>
                    <a:pt x="9966" y="6061"/>
                  </a:cubicBezTo>
                  <a:lnTo>
                    <a:pt x="9561" y="6454"/>
                  </a:lnTo>
                  <a:lnTo>
                    <a:pt x="9169" y="6061"/>
                  </a:lnTo>
                  <a:cubicBezTo>
                    <a:pt x="9169" y="6025"/>
                    <a:pt x="9192" y="6001"/>
                    <a:pt x="9192" y="5954"/>
                  </a:cubicBezTo>
                  <a:lnTo>
                    <a:pt x="9192" y="5882"/>
                  </a:lnTo>
                  <a:cubicBezTo>
                    <a:pt x="9288" y="5918"/>
                    <a:pt x="9407" y="5942"/>
                    <a:pt x="9526" y="5942"/>
                  </a:cubicBezTo>
                  <a:lnTo>
                    <a:pt x="9573" y="5942"/>
                  </a:lnTo>
                  <a:cubicBezTo>
                    <a:pt x="9704" y="5942"/>
                    <a:pt x="9823" y="5930"/>
                    <a:pt x="9942" y="5882"/>
                  </a:cubicBezTo>
                  <a:close/>
                  <a:moveTo>
                    <a:pt x="2120" y="5882"/>
                  </a:moveTo>
                  <a:lnTo>
                    <a:pt x="2120" y="6061"/>
                  </a:lnTo>
                  <a:cubicBezTo>
                    <a:pt x="2120" y="6120"/>
                    <a:pt x="2132" y="6180"/>
                    <a:pt x="2168" y="6228"/>
                  </a:cubicBezTo>
                  <a:lnTo>
                    <a:pt x="2013" y="6394"/>
                  </a:lnTo>
                  <a:cubicBezTo>
                    <a:pt x="1941" y="6460"/>
                    <a:pt x="1849" y="6492"/>
                    <a:pt x="1755" y="6492"/>
                  </a:cubicBezTo>
                  <a:cubicBezTo>
                    <a:pt x="1662" y="6492"/>
                    <a:pt x="1566" y="6460"/>
                    <a:pt x="1489" y="6394"/>
                  </a:cubicBezTo>
                  <a:lnTo>
                    <a:pt x="1322" y="6239"/>
                  </a:lnTo>
                  <a:cubicBezTo>
                    <a:pt x="1358" y="6192"/>
                    <a:pt x="1370" y="6132"/>
                    <a:pt x="1370" y="6073"/>
                  </a:cubicBezTo>
                  <a:lnTo>
                    <a:pt x="1370" y="5882"/>
                  </a:lnTo>
                  <a:cubicBezTo>
                    <a:pt x="1489" y="5918"/>
                    <a:pt x="1608" y="5942"/>
                    <a:pt x="1751" y="5942"/>
                  </a:cubicBezTo>
                  <a:cubicBezTo>
                    <a:pt x="1882" y="5942"/>
                    <a:pt x="2001" y="5930"/>
                    <a:pt x="2120" y="5882"/>
                  </a:cubicBezTo>
                  <a:close/>
                  <a:moveTo>
                    <a:pt x="4692" y="5620"/>
                  </a:moveTo>
                  <a:lnTo>
                    <a:pt x="5490" y="6168"/>
                  </a:lnTo>
                  <a:lnTo>
                    <a:pt x="5061" y="6585"/>
                  </a:lnTo>
                  <a:lnTo>
                    <a:pt x="5049" y="6585"/>
                  </a:lnTo>
                  <a:lnTo>
                    <a:pt x="4525" y="5799"/>
                  </a:lnTo>
                  <a:lnTo>
                    <a:pt x="4692" y="5620"/>
                  </a:lnTo>
                  <a:close/>
                  <a:moveTo>
                    <a:pt x="6823" y="5596"/>
                  </a:moveTo>
                  <a:lnTo>
                    <a:pt x="6978" y="5775"/>
                  </a:lnTo>
                  <a:lnTo>
                    <a:pt x="6466" y="6585"/>
                  </a:lnTo>
                  <a:lnTo>
                    <a:pt x="6442" y="6585"/>
                  </a:lnTo>
                  <a:lnTo>
                    <a:pt x="6013" y="6156"/>
                  </a:lnTo>
                  <a:lnTo>
                    <a:pt x="6823" y="5596"/>
                  </a:lnTo>
                  <a:close/>
                  <a:moveTo>
                    <a:pt x="5251" y="1"/>
                  </a:moveTo>
                  <a:cubicBezTo>
                    <a:pt x="4358" y="1"/>
                    <a:pt x="3632" y="739"/>
                    <a:pt x="3632" y="1632"/>
                  </a:cubicBezTo>
                  <a:lnTo>
                    <a:pt x="3632" y="1989"/>
                  </a:lnTo>
                  <a:cubicBezTo>
                    <a:pt x="3632" y="2263"/>
                    <a:pt x="3692" y="2548"/>
                    <a:pt x="3811" y="2799"/>
                  </a:cubicBezTo>
                  <a:lnTo>
                    <a:pt x="3811" y="3191"/>
                  </a:lnTo>
                  <a:cubicBezTo>
                    <a:pt x="3811" y="3834"/>
                    <a:pt x="4096" y="4394"/>
                    <a:pt x="4537" y="4763"/>
                  </a:cubicBezTo>
                  <a:lnTo>
                    <a:pt x="4537" y="5335"/>
                  </a:lnTo>
                  <a:lnTo>
                    <a:pt x="4227" y="5656"/>
                  </a:lnTo>
                  <a:cubicBezTo>
                    <a:pt x="4204" y="5692"/>
                    <a:pt x="4180" y="5751"/>
                    <a:pt x="4180" y="5799"/>
                  </a:cubicBezTo>
                  <a:lnTo>
                    <a:pt x="3144" y="6168"/>
                  </a:lnTo>
                  <a:cubicBezTo>
                    <a:pt x="3073" y="6192"/>
                    <a:pt x="2989" y="6228"/>
                    <a:pt x="2930" y="6275"/>
                  </a:cubicBezTo>
                  <a:lnTo>
                    <a:pt x="2775" y="6180"/>
                  </a:lnTo>
                  <a:cubicBezTo>
                    <a:pt x="3263" y="5977"/>
                    <a:pt x="3406" y="5680"/>
                    <a:pt x="3430" y="5656"/>
                  </a:cubicBezTo>
                  <a:cubicBezTo>
                    <a:pt x="3454" y="5620"/>
                    <a:pt x="3454" y="5561"/>
                    <a:pt x="3430" y="5513"/>
                  </a:cubicBezTo>
                  <a:cubicBezTo>
                    <a:pt x="3311" y="5275"/>
                    <a:pt x="3287" y="4811"/>
                    <a:pt x="3275" y="4453"/>
                  </a:cubicBezTo>
                  <a:cubicBezTo>
                    <a:pt x="3275" y="4334"/>
                    <a:pt x="3263" y="4215"/>
                    <a:pt x="3263" y="4132"/>
                  </a:cubicBezTo>
                  <a:cubicBezTo>
                    <a:pt x="3204" y="3310"/>
                    <a:pt x="2596" y="2691"/>
                    <a:pt x="1822" y="2691"/>
                  </a:cubicBezTo>
                  <a:cubicBezTo>
                    <a:pt x="1060" y="2691"/>
                    <a:pt x="429" y="3310"/>
                    <a:pt x="370" y="4132"/>
                  </a:cubicBezTo>
                  <a:cubicBezTo>
                    <a:pt x="370" y="4227"/>
                    <a:pt x="358" y="4334"/>
                    <a:pt x="358" y="4453"/>
                  </a:cubicBezTo>
                  <a:cubicBezTo>
                    <a:pt x="346" y="4811"/>
                    <a:pt x="334" y="5263"/>
                    <a:pt x="215" y="5513"/>
                  </a:cubicBezTo>
                  <a:cubicBezTo>
                    <a:pt x="179" y="5561"/>
                    <a:pt x="179" y="5620"/>
                    <a:pt x="215" y="5656"/>
                  </a:cubicBezTo>
                  <a:cubicBezTo>
                    <a:pt x="215" y="5680"/>
                    <a:pt x="370" y="5977"/>
                    <a:pt x="870" y="6180"/>
                  </a:cubicBezTo>
                  <a:lnTo>
                    <a:pt x="406" y="6406"/>
                  </a:lnTo>
                  <a:cubicBezTo>
                    <a:pt x="167" y="6525"/>
                    <a:pt x="1" y="6775"/>
                    <a:pt x="1" y="7049"/>
                  </a:cubicBezTo>
                  <a:lnTo>
                    <a:pt x="1" y="8299"/>
                  </a:lnTo>
                  <a:cubicBezTo>
                    <a:pt x="1" y="8383"/>
                    <a:pt x="72" y="8454"/>
                    <a:pt x="167" y="8454"/>
                  </a:cubicBezTo>
                  <a:cubicBezTo>
                    <a:pt x="251" y="8454"/>
                    <a:pt x="334" y="8383"/>
                    <a:pt x="334" y="8299"/>
                  </a:cubicBezTo>
                  <a:lnTo>
                    <a:pt x="334" y="7049"/>
                  </a:lnTo>
                  <a:cubicBezTo>
                    <a:pt x="334" y="6894"/>
                    <a:pt x="406" y="6775"/>
                    <a:pt x="537" y="6704"/>
                  </a:cubicBezTo>
                  <a:lnTo>
                    <a:pt x="1108" y="6418"/>
                  </a:lnTo>
                  <a:lnTo>
                    <a:pt x="1299" y="6609"/>
                  </a:lnTo>
                  <a:cubicBezTo>
                    <a:pt x="1429" y="6751"/>
                    <a:pt x="1608" y="6811"/>
                    <a:pt x="1787" y="6811"/>
                  </a:cubicBezTo>
                  <a:cubicBezTo>
                    <a:pt x="1965" y="6811"/>
                    <a:pt x="2144" y="6751"/>
                    <a:pt x="2275" y="6609"/>
                  </a:cubicBezTo>
                  <a:lnTo>
                    <a:pt x="2477" y="6418"/>
                  </a:lnTo>
                  <a:lnTo>
                    <a:pt x="2656" y="6513"/>
                  </a:lnTo>
                  <a:cubicBezTo>
                    <a:pt x="2561" y="6644"/>
                    <a:pt x="2513" y="6811"/>
                    <a:pt x="2513" y="6990"/>
                  </a:cubicBezTo>
                  <a:lnTo>
                    <a:pt x="2513" y="8299"/>
                  </a:lnTo>
                  <a:cubicBezTo>
                    <a:pt x="2513" y="8383"/>
                    <a:pt x="2596" y="8454"/>
                    <a:pt x="2680" y="8454"/>
                  </a:cubicBezTo>
                  <a:cubicBezTo>
                    <a:pt x="2775" y="8454"/>
                    <a:pt x="2846" y="8383"/>
                    <a:pt x="2846" y="8299"/>
                  </a:cubicBezTo>
                  <a:lnTo>
                    <a:pt x="2846" y="6990"/>
                  </a:lnTo>
                  <a:cubicBezTo>
                    <a:pt x="2846" y="6751"/>
                    <a:pt x="2989" y="6537"/>
                    <a:pt x="3215" y="6466"/>
                  </a:cubicBezTo>
                  <a:lnTo>
                    <a:pt x="4323" y="6061"/>
                  </a:lnTo>
                  <a:lnTo>
                    <a:pt x="4775" y="6751"/>
                  </a:lnTo>
                  <a:cubicBezTo>
                    <a:pt x="4835" y="6835"/>
                    <a:pt x="4930" y="6894"/>
                    <a:pt x="5037" y="6894"/>
                  </a:cubicBezTo>
                  <a:lnTo>
                    <a:pt x="5061" y="6894"/>
                  </a:lnTo>
                  <a:cubicBezTo>
                    <a:pt x="5156" y="6894"/>
                    <a:pt x="5239" y="6870"/>
                    <a:pt x="5311" y="6787"/>
                  </a:cubicBezTo>
                  <a:lnTo>
                    <a:pt x="5597" y="6513"/>
                  </a:lnTo>
                  <a:lnTo>
                    <a:pt x="5597" y="8275"/>
                  </a:lnTo>
                  <a:cubicBezTo>
                    <a:pt x="5597" y="8371"/>
                    <a:pt x="5668" y="8442"/>
                    <a:pt x="5763" y="8442"/>
                  </a:cubicBezTo>
                  <a:cubicBezTo>
                    <a:pt x="5847" y="8442"/>
                    <a:pt x="5930" y="8371"/>
                    <a:pt x="5930" y="8275"/>
                  </a:cubicBezTo>
                  <a:lnTo>
                    <a:pt x="5930" y="6513"/>
                  </a:lnTo>
                  <a:lnTo>
                    <a:pt x="6204" y="6787"/>
                  </a:lnTo>
                  <a:cubicBezTo>
                    <a:pt x="6263" y="6847"/>
                    <a:pt x="6359" y="6894"/>
                    <a:pt x="6466" y="6894"/>
                  </a:cubicBezTo>
                  <a:lnTo>
                    <a:pt x="6490" y="6894"/>
                  </a:lnTo>
                  <a:cubicBezTo>
                    <a:pt x="6597" y="6882"/>
                    <a:pt x="6680" y="6835"/>
                    <a:pt x="6740" y="6751"/>
                  </a:cubicBezTo>
                  <a:lnTo>
                    <a:pt x="7204" y="6061"/>
                  </a:lnTo>
                  <a:lnTo>
                    <a:pt x="8311" y="6466"/>
                  </a:lnTo>
                  <a:cubicBezTo>
                    <a:pt x="8526" y="6537"/>
                    <a:pt x="8680" y="6751"/>
                    <a:pt x="8680" y="6990"/>
                  </a:cubicBezTo>
                  <a:lnTo>
                    <a:pt x="8680" y="8299"/>
                  </a:lnTo>
                  <a:cubicBezTo>
                    <a:pt x="8680" y="8383"/>
                    <a:pt x="8752" y="8454"/>
                    <a:pt x="8847" y="8454"/>
                  </a:cubicBezTo>
                  <a:cubicBezTo>
                    <a:pt x="8930" y="8454"/>
                    <a:pt x="9002" y="8383"/>
                    <a:pt x="9002" y="8299"/>
                  </a:cubicBezTo>
                  <a:lnTo>
                    <a:pt x="9002" y="6990"/>
                  </a:lnTo>
                  <a:cubicBezTo>
                    <a:pt x="9002" y="6751"/>
                    <a:pt x="8919" y="6525"/>
                    <a:pt x="8752" y="6358"/>
                  </a:cubicBezTo>
                  <a:lnTo>
                    <a:pt x="8799" y="6347"/>
                  </a:lnTo>
                  <a:cubicBezTo>
                    <a:pt x="8847" y="6335"/>
                    <a:pt x="8907" y="6311"/>
                    <a:pt x="8966" y="6287"/>
                  </a:cubicBezTo>
                  <a:lnTo>
                    <a:pt x="9395" y="6716"/>
                  </a:lnTo>
                  <a:lnTo>
                    <a:pt x="9395" y="8275"/>
                  </a:lnTo>
                  <a:cubicBezTo>
                    <a:pt x="9395" y="8371"/>
                    <a:pt x="9466" y="8442"/>
                    <a:pt x="9561" y="8442"/>
                  </a:cubicBezTo>
                  <a:cubicBezTo>
                    <a:pt x="9645" y="8442"/>
                    <a:pt x="9728" y="8371"/>
                    <a:pt x="9728" y="8275"/>
                  </a:cubicBezTo>
                  <a:lnTo>
                    <a:pt x="9728" y="6716"/>
                  </a:lnTo>
                  <a:lnTo>
                    <a:pt x="10157" y="6287"/>
                  </a:lnTo>
                  <a:cubicBezTo>
                    <a:pt x="10181" y="6299"/>
                    <a:pt x="10204" y="6299"/>
                    <a:pt x="10228" y="6311"/>
                  </a:cubicBezTo>
                  <a:lnTo>
                    <a:pt x="10931" y="6513"/>
                  </a:lnTo>
                  <a:cubicBezTo>
                    <a:pt x="11097" y="6549"/>
                    <a:pt x="11193" y="6704"/>
                    <a:pt x="11193" y="6870"/>
                  </a:cubicBezTo>
                  <a:lnTo>
                    <a:pt x="11193" y="8263"/>
                  </a:lnTo>
                  <a:cubicBezTo>
                    <a:pt x="11193" y="8359"/>
                    <a:pt x="11276" y="8430"/>
                    <a:pt x="11359" y="8430"/>
                  </a:cubicBezTo>
                  <a:cubicBezTo>
                    <a:pt x="11455" y="8430"/>
                    <a:pt x="11526" y="8359"/>
                    <a:pt x="11526" y="8263"/>
                  </a:cubicBezTo>
                  <a:lnTo>
                    <a:pt x="11526" y="6870"/>
                  </a:lnTo>
                  <a:cubicBezTo>
                    <a:pt x="11538" y="6597"/>
                    <a:pt x="11335" y="6311"/>
                    <a:pt x="11014" y="6228"/>
                  </a:cubicBezTo>
                  <a:lnTo>
                    <a:pt x="10323" y="6037"/>
                  </a:lnTo>
                  <a:cubicBezTo>
                    <a:pt x="10288" y="6013"/>
                    <a:pt x="10276" y="6001"/>
                    <a:pt x="10276" y="5954"/>
                  </a:cubicBezTo>
                  <a:lnTo>
                    <a:pt x="10276" y="5716"/>
                  </a:lnTo>
                  <a:cubicBezTo>
                    <a:pt x="10335" y="5680"/>
                    <a:pt x="10383" y="5632"/>
                    <a:pt x="10443" y="5585"/>
                  </a:cubicBezTo>
                  <a:cubicBezTo>
                    <a:pt x="10693" y="5346"/>
                    <a:pt x="10824" y="5025"/>
                    <a:pt x="10824" y="4680"/>
                  </a:cubicBezTo>
                  <a:lnTo>
                    <a:pt x="10824" y="4346"/>
                  </a:lnTo>
                  <a:lnTo>
                    <a:pt x="10895" y="4215"/>
                  </a:lnTo>
                  <a:cubicBezTo>
                    <a:pt x="10978" y="4072"/>
                    <a:pt x="11014" y="3906"/>
                    <a:pt x="11014" y="3739"/>
                  </a:cubicBezTo>
                  <a:lnTo>
                    <a:pt x="11014" y="2858"/>
                  </a:lnTo>
                  <a:cubicBezTo>
                    <a:pt x="11014" y="2775"/>
                    <a:pt x="10943" y="2691"/>
                    <a:pt x="10859" y="2691"/>
                  </a:cubicBezTo>
                  <a:lnTo>
                    <a:pt x="9216" y="2691"/>
                  </a:lnTo>
                  <a:cubicBezTo>
                    <a:pt x="8621" y="2691"/>
                    <a:pt x="8145" y="3180"/>
                    <a:pt x="8145" y="3775"/>
                  </a:cubicBezTo>
                  <a:lnTo>
                    <a:pt x="8145" y="3787"/>
                  </a:lnTo>
                  <a:cubicBezTo>
                    <a:pt x="8145" y="3918"/>
                    <a:pt x="8180" y="4072"/>
                    <a:pt x="8240" y="4192"/>
                  </a:cubicBezTo>
                  <a:lnTo>
                    <a:pt x="8323" y="4370"/>
                  </a:lnTo>
                  <a:lnTo>
                    <a:pt x="8323" y="4644"/>
                  </a:lnTo>
                  <a:cubicBezTo>
                    <a:pt x="8323" y="5096"/>
                    <a:pt x="8549" y="5477"/>
                    <a:pt x="8871" y="5716"/>
                  </a:cubicBezTo>
                  <a:lnTo>
                    <a:pt x="8871" y="5954"/>
                  </a:lnTo>
                  <a:cubicBezTo>
                    <a:pt x="8871" y="6001"/>
                    <a:pt x="8871" y="6013"/>
                    <a:pt x="8740" y="6049"/>
                  </a:cubicBezTo>
                  <a:lnTo>
                    <a:pt x="8395" y="6156"/>
                  </a:lnTo>
                  <a:lnTo>
                    <a:pt x="7418" y="5799"/>
                  </a:lnTo>
                  <a:cubicBezTo>
                    <a:pt x="7418" y="5751"/>
                    <a:pt x="7406" y="5704"/>
                    <a:pt x="7371" y="5656"/>
                  </a:cubicBezTo>
                  <a:lnTo>
                    <a:pt x="7061" y="5335"/>
                  </a:lnTo>
                  <a:lnTo>
                    <a:pt x="7061" y="4787"/>
                  </a:lnTo>
                  <a:cubicBezTo>
                    <a:pt x="7085" y="4751"/>
                    <a:pt x="7121" y="4727"/>
                    <a:pt x="7168" y="4692"/>
                  </a:cubicBezTo>
                  <a:cubicBezTo>
                    <a:pt x="7561" y="4323"/>
                    <a:pt x="7787" y="3787"/>
                    <a:pt x="7787" y="3251"/>
                  </a:cubicBezTo>
                  <a:lnTo>
                    <a:pt x="7787" y="2799"/>
                  </a:lnTo>
                  <a:cubicBezTo>
                    <a:pt x="7906" y="2537"/>
                    <a:pt x="7966" y="2263"/>
                    <a:pt x="7966" y="1989"/>
                  </a:cubicBezTo>
                  <a:lnTo>
                    <a:pt x="7966" y="167"/>
                  </a:lnTo>
                  <a:cubicBezTo>
                    <a:pt x="7966" y="84"/>
                    <a:pt x="7895" y="1"/>
                    <a:pt x="779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447" name="Google Shape;447;p53"/>
            <p:cNvSpPr/>
            <p:nvPr/>
          </p:nvSpPr>
          <p:spPr>
            <a:xfrm>
              <a:off x="1639960" y="3622549"/>
              <a:ext cx="10631" cy="45135"/>
            </a:xfrm>
            <a:custGeom>
              <a:rect b="b" l="l" r="r" t="t"/>
              <a:pathLst>
                <a:path extrusionOk="0" h="1418" w="334">
                  <a:moveTo>
                    <a:pt x="167" y="1"/>
                  </a:moveTo>
                  <a:cubicBezTo>
                    <a:pt x="84" y="1"/>
                    <a:pt x="0" y="72"/>
                    <a:pt x="0" y="168"/>
                  </a:cubicBezTo>
                  <a:lnTo>
                    <a:pt x="0" y="1251"/>
                  </a:lnTo>
                  <a:cubicBezTo>
                    <a:pt x="0" y="1334"/>
                    <a:pt x="84" y="1418"/>
                    <a:pt x="167" y="1418"/>
                  </a:cubicBezTo>
                  <a:cubicBezTo>
                    <a:pt x="262" y="1418"/>
                    <a:pt x="334" y="1334"/>
                    <a:pt x="334" y="1251"/>
                  </a:cubicBezTo>
                  <a:lnTo>
                    <a:pt x="334" y="168"/>
                  </a:lnTo>
                  <a:cubicBezTo>
                    <a:pt x="334" y="72"/>
                    <a:pt x="262" y="1"/>
                    <a:pt x="167"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448" name="Google Shape;448;p53"/>
            <p:cNvSpPr/>
            <p:nvPr/>
          </p:nvSpPr>
          <p:spPr>
            <a:xfrm>
              <a:off x="1444014" y="3446466"/>
              <a:ext cx="91734" cy="30589"/>
            </a:xfrm>
            <a:custGeom>
              <a:rect b="b" l="l" r="r" t="t"/>
              <a:pathLst>
                <a:path extrusionOk="0" h="961" w="2882">
                  <a:moveTo>
                    <a:pt x="1169" y="1"/>
                  </a:moveTo>
                  <a:cubicBezTo>
                    <a:pt x="820" y="1"/>
                    <a:pt x="503" y="37"/>
                    <a:pt x="298" y="68"/>
                  </a:cubicBezTo>
                  <a:cubicBezTo>
                    <a:pt x="120" y="104"/>
                    <a:pt x="1" y="247"/>
                    <a:pt x="1" y="413"/>
                  </a:cubicBezTo>
                  <a:lnTo>
                    <a:pt x="1" y="794"/>
                  </a:lnTo>
                  <a:cubicBezTo>
                    <a:pt x="1" y="890"/>
                    <a:pt x="72" y="961"/>
                    <a:pt x="167" y="961"/>
                  </a:cubicBezTo>
                  <a:cubicBezTo>
                    <a:pt x="251" y="961"/>
                    <a:pt x="322" y="890"/>
                    <a:pt x="322" y="794"/>
                  </a:cubicBezTo>
                  <a:lnTo>
                    <a:pt x="322" y="413"/>
                  </a:lnTo>
                  <a:cubicBezTo>
                    <a:pt x="322" y="413"/>
                    <a:pt x="322" y="401"/>
                    <a:pt x="346" y="401"/>
                  </a:cubicBezTo>
                  <a:cubicBezTo>
                    <a:pt x="514" y="373"/>
                    <a:pt x="820" y="331"/>
                    <a:pt x="1157" y="331"/>
                  </a:cubicBezTo>
                  <a:cubicBezTo>
                    <a:pt x="1250" y="331"/>
                    <a:pt x="1346" y="334"/>
                    <a:pt x="1441" y="342"/>
                  </a:cubicBezTo>
                  <a:cubicBezTo>
                    <a:pt x="1977" y="366"/>
                    <a:pt x="2346" y="497"/>
                    <a:pt x="2584" y="735"/>
                  </a:cubicBezTo>
                  <a:cubicBezTo>
                    <a:pt x="2614" y="765"/>
                    <a:pt x="2659" y="779"/>
                    <a:pt x="2703" y="779"/>
                  </a:cubicBezTo>
                  <a:cubicBezTo>
                    <a:pt x="2748" y="779"/>
                    <a:pt x="2793" y="765"/>
                    <a:pt x="2822" y="735"/>
                  </a:cubicBezTo>
                  <a:cubicBezTo>
                    <a:pt x="2882" y="675"/>
                    <a:pt x="2882" y="556"/>
                    <a:pt x="2822" y="497"/>
                  </a:cubicBezTo>
                  <a:cubicBezTo>
                    <a:pt x="2428" y="102"/>
                    <a:pt x="1753" y="1"/>
                    <a:pt x="116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449" name="Google Shape;449;p53"/>
            <p:cNvSpPr/>
            <p:nvPr/>
          </p:nvSpPr>
          <p:spPr>
            <a:xfrm>
              <a:off x="1420524" y="3633944"/>
              <a:ext cx="11013" cy="33740"/>
            </a:xfrm>
            <a:custGeom>
              <a:rect b="b" l="l" r="r" t="t"/>
              <a:pathLst>
                <a:path extrusionOk="0" h="1060" w="346">
                  <a:moveTo>
                    <a:pt x="167" y="0"/>
                  </a:moveTo>
                  <a:cubicBezTo>
                    <a:pt x="84" y="0"/>
                    <a:pt x="1" y="72"/>
                    <a:pt x="1" y="167"/>
                  </a:cubicBezTo>
                  <a:lnTo>
                    <a:pt x="1" y="893"/>
                  </a:lnTo>
                  <a:cubicBezTo>
                    <a:pt x="1" y="976"/>
                    <a:pt x="84" y="1060"/>
                    <a:pt x="167" y="1060"/>
                  </a:cubicBezTo>
                  <a:cubicBezTo>
                    <a:pt x="262" y="1060"/>
                    <a:pt x="334" y="976"/>
                    <a:pt x="334" y="893"/>
                  </a:cubicBezTo>
                  <a:lnTo>
                    <a:pt x="334" y="167"/>
                  </a:lnTo>
                  <a:cubicBezTo>
                    <a:pt x="346" y="72"/>
                    <a:pt x="262" y="0"/>
                    <a:pt x="167"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450" name="Google Shape;450;p53"/>
            <p:cNvSpPr/>
            <p:nvPr/>
          </p:nvSpPr>
          <p:spPr>
            <a:xfrm>
              <a:off x="1547494" y="3633944"/>
              <a:ext cx="11013" cy="33740"/>
            </a:xfrm>
            <a:custGeom>
              <a:rect b="b" l="l" r="r" t="t"/>
              <a:pathLst>
                <a:path extrusionOk="0" h="1060" w="346">
                  <a:moveTo>
                    <a:pt x="167" y="0"/>
                  </a:moveTo>
                  <a:cubicBezTo>
                    <a:pt x="83" y="0"/>
                    <a:pt x="0" y="72"/>
                    <a:pt x="0" y="167"/>
                  </a:cubicBezTo>
                  <a:lnTo>
                    <a:pt x="0" y="893"/>
                  </a:lnTo>
                  <a:cubicBezTo>
                    <a:pt x="0" y="976"/>
                    <a:pt x="83" y="1060"/>
                    <a:pt x="167" y="1060"/>
                  </a:cubicBezTo>
                  <a:cubicBezTo>
                    <a:pt x="262" y="1060"/>
                    <a:pt x="333" y="976"/>
                    <a:pt x="333" y="893"/>
                  </a:cubicBezTo>
                  <a:lnTo>
                    <a:pt x="333" y="167"/>
                  </a:lnTo>
                  <a:cubicBezTo>
                    <a:pt x="345" y="72"/>
                    <a:pt x="274" y="0"/>
                    <a:pt x="167"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grpSp>
      <p:sp>
        <p:nvSpPr>
          <p:cNvPr id="451" name="Google Shape;451;p53"/>
          <p:cNvSpPr txBox="1"/>
          <p:nvPr/>
        </p:nvSpPr>
        <p:spPr>
          <a:xfrm>
            <a:off x="7346638" y="3433700"/>
            <a:ext cx="7506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SOC</a:t>
            </a:r>
            <a:endParaRPr b="1" sz="1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Roles</a:t>
            </a:r>
            <a:endParaRPr/>
          </a:p>
        </p:txBody>
      </p:sp>
      <p:sp>
        <p:nvSpPr>
          <p:cNvPr id="457" name="Google Shape;457;p5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458" name="Google Shape;458;p54"/>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team, one fight</a:t>
            </a:r>
            <a:endParaRPr/>
          </a:p>
        </p:txBody>
      </p:sp>
      <p:cxnSp>
        <p:nvCxnSpPr>
          <p:cNvPr id="459" name="Google Shape;459;p5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7" name="Google Shape;167;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I’ve been in the industry for over 2 decades in various roles. </a:t>
            </a:r>
            <a:endParaRPr sz="1400"/>
          </a:p>
          <a:p>
            <a:pPr indent="-317500" lvl="0" marL="457200" rtl="0" algn="l">
              <a:lnSpc>
                <a:spcPct val="115000"/>
              </a:lnSpc>
              <a:spcBef>
                <a:spcPts val="0"/>
              </a:spcBef>
              <a:spcAft>
                <a:spcPts val="0"/>
              </a:spcAft>
              <a:buSzPts val="1400"/>
              <a:buChar char="●"/>
            </a:pPr>
            <a:r>
              <a:rPr lang="en" sz="1400"/>
              <a:t>Tech support, Network admin, Sys-admin, Web development, Infrastructure lead, DevOps engineer, Research &amp; Development, Management, </a:t>
            </a:r>
            <a:r>
              <a:rPr lang="en" sz="1400"/>
              <a:t>Compliance</a:t>
            </a:r>
            <a:r>
              <a:rPr lang="en" sz="1400"/>
              <a:t> technical reviewer, Security engineering.</a:t>
            </a:r>
            <a:endParaRPr sz="1400"/>
          </a:p>
          <a:p>
            <a:pPr indent="-317500" lvl="0" marL="457200" rtl="0" algn="l">
              <a:lnSpc>
                <a:spcPct val="115000"/>
              </a:lnSpc>
              <a:spcBef>
                <a:spcPts val="0"/>
              </a:spcBef>
              <a:spcAft>
                <a:spcPts val="0"/>
              </a:spcAft>
              <a:buSzPts val="1400"/>
              <a:buChar char="●"/>
            </a:pPr>
            <a:r>
              <a:rPr lang="en" sz="1400"/>
              <a:t>Mostly for public sector but a fair amount of private sector roles as well. </a:t>
            </a:r>
            <a:endParaRPr sz="1400"/>
          </a:p>
          <a:p>
            <a:pPr indent="-317500" lvl="0" marL="457200" rtl="0" algn="l">
              <a:lnSpc>
                <a:spcPct val="115000"/>
              </a:lnSpc>
              <a:spcBef>
                <a:spcPts val="0"/>
              </a:spcBef>
              <a:spcAft>
                <a:spcPts val="0"/>
              </a:spcAft>
              <a:buSzPts val="1400"/>
              <a:buChar char="●"/>
            </a:pPr>
            <a:r>
              <a:rPr lang="en" sz="1400"/>
              <a:t>Currently working as a Principal Security Engineer for a large cloud service provider and software company.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rPr lang="en" sz="1400"/>
              <a:t>Spent over a decade in the Air National Guard. </a:t>
            </a:r>
            <a:endParaRPr sz="1400"/>
          </a:p>
          <a:p>
            <a:pPr indent="-317500" lvl="0" marL="457200" rtl="0" algn="l">
              <a:lnSpc>
                <a:spcPct val="115000"/>
              </a:lnSpc>
              <a:spcBef>
                <a:spcPts val="0"/>
              </a:spcBef>
              <a:spcAft>
                <a:spcPts val="0"/>
              </a:spcAft>
              <a:buSzPts val="1400"/>
              <a:buChar char="●"/>
            </a:pPr>
            <a:r>
              <a:rPr lang="en" sz="1400"/>
              <a:t>Aircraft Avionics - Communications and Navigations systems for C-130s. </a:t>
            </a:r>
            <a:endParaRPr sz="1400"/>
          </a:p>
          <a:p>
            <a:pPr indent="-317500" lvl="0" marL="457200" rtl="0" algn="l">
              <a:lnSpc>
                <a:spcPct val="115000"/>
              </a:lnSpc>
              <a:spcBef>
                <a:spcPts val="0"/>
              </a:spcBef>
              <a:spcAft>
                <a:spcPts val="0"/>
              </a:spcAft>
              <a:buSzPts val="1400"/>
              <a:buChar char="●"/>
            </a:pPr>
            <a:r>
              <a:rPr lang="en" sz="1400"/>
              <a:t>Several deployments to various locations around the world. </a:t>
            </a:r>
            <a:endParaRPr sz="1400"/>
          </a:p>
          <a:p>
            <a:pPr indent="0" lvl="0" marL="0" rtl="0" algn="l">
              <a:spcBef>
                <a:spcPts val="0"/>
              </a:spcBef>
              <a:spcAft>
                <a:spcPts val="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5"/>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Roles: Red vs Blue (&amp; Purple)</a:t>
            </a:r>
            <a:endParaRPr/>
          </a:p>
        </p:txBody>
      </p:sp>
      <p:sp>
        <p:nvSpPr>
          <p:cNvPr id="465" name="Google Shape;465;p55"/>
          <p:cNvSpPr txBox="1"/>
          <p:nvPr>
            <p:ph idx="1" type="body"/>
          </p:nvPr>
        </p:nvSpPr>
        <p:spPr>
          <a:xfrm>
            <a:off x="1066116" y="2202200"/>
            <a:ext cx="3258900" cy="17955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SOC (Security Operations Center)</a:t>
            </a:r>
            <a:endParaRPr sz="1300"/>
          </a:p>
          <a:p>
            <a:pPr indent="-311150" lvl="0" marL="457200" rtl="0" algn="l">
              <a:lnSpc>
                <a:spcPct val="115000"/>
              </a:lnSpc>
              <a:spcBef>
                <a:spcPts val="0"/>
              </a:spcBef>
              <a:spcAft>
                <a:spcPts val="0"/>
              </a:spcAft>
              <a:buSzPts val="1300"/>
              <a:buChar char="●"/>
            </a:pPr>
            <a:r>
              <a:rPr lang="en" sz="1300"/>
              <a:t>Threat Hunting</a:t>
            </a:r>
            <a:endParaRPr sz="1300"/>
          </a:p>
          <a:p>
            <a:pPr indent="-311150" lvl="0" marL="457200" rtl="0" algn="l">
              <a:lnSpc>
                <a:spcPct val="115000"/>
              </a:lnSpc>
              <a:spcBef>
                <a:spcPts val="0"/>
              </a:spcBef>
              <a:spcAft>
                <a:spcPts val="0"/>
              </a:spcAft>
              <a:buSzPts val="1300"/>
              <a:buChar char="●"/>
            </a:pPr>
            <a:r>
              <a:rPr lang="en" sz="1300"/>
              <a:t>Incident Response</a:t>
            </a:r>
            <a:endParaRPr sz="1300"/>
          </a:p>
          <a:p>
            <a:pPr indent="-311150" lvl="0" marL="457200" rtl="0" algn="l">
              <a:lnSpc>
                <a:spcPct val="115000"/>
              </a:lnSpc>
              <a:spcBef>
                <a:spcPts val="0"/>
              </a:spcBef>
              <a:spcAft>
                <a:spcPts val="0"/>
              </a:spcAft>
              <a:buSzPts val="1300"/>
              <a:buChar char="●"/>
            </a:pPr>
            <a:r>
              <a:rPr lang="en" sz="1300"/>
              <a:t>Forensics</a:t>
            </a:r>
            <a:endParaRPr sz="1300"/>
          </a:p>
          <a:p>
            <a:pPr indent="-311150" lvl="0" marL="457200" rtl="0" algn="l">
              <a:lnSpc>
                <a:spcPct val="115000"/>
              </a:lnSpc>
              <a:spcBef>
                <a:spcPts val="0"/>
              </a:spcBef>
              <a:spcAft>
                <a:spcPts val="0"/>
              </a:spcAft>
              <a:buSzPts val="1300"/>
              <a:buChar char="●"/>
            </a:pPr>
            <a:r>
              <a:rPr lang="en" sz="1300"/>
              <a:t>Threat Intelligence</a:t>
            </a:r>
            <a:endParaRPr sz="1300"/>
          </a:p>
          <a:p>
            <a:pPr indent="-311150" lvl="0" marL="457200" rtl="0" algn="l">
              <a:lnSpc>
                <a:spcPct val="115000"/>
              </a:lnSpc>
              <a:spcBef>
                <a:spcPts val="0"/>
              </a:spcBef>
              <a:spcAft>
                <a:spcPts val="0"/>
              </a:spcAft>
              <a:buSzPts val="1300"/>
              <a:buChar char="●"/>
            </a:pPr>
            <a:r>
              <a:rPr lang="en" sz="1300"/>
              <a:t>Security Engineering</a:t>
            </a:r>
            <a:endParaRPr sz="1300"/>
          </a:p>
          <a:p>
            <a:pPr indent="-311150" lvl="0" marL="457200" rtl="0" algn="l">
              <a:lnSpc>
                <a:spcPct val="115000"/>
              </a:lnSpc>
              <a:spcBef>
                <a:spcPts val="0"/>
              </a:spcBef>
              <a:spcAft>
                <a:spcPts val="0"/>
              </a:spcAft>
              <a:buSzPts val="1300"/>
              <a:buChar char="●"/>
            </a:pPr>
            <a:r>
              <a:rPr lang="en" sz="1300"/>
              <a:t>Auditing</a:t>
            </a:r>
            <a:endParaRPr sz="1300"/>
          </a:p>
        </p:txBody>
      </p:sp>
      <p:sp>
        <p:nvSpPr>
          <p:cNvPr id="466" name="Google Shape;466;p55"/>
          <p:cNvSpPr txBox="1"/>
          <p:nvPr>
            <p:ph idx="2" type="body"/>
          </p:nvPr>
        </p:nvSpPr>
        <p:spPr>
          <a:xfrm>
            <a:off x="4672727" y="2202200"/>
            <a:ext cx="3258900" cy="17955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Pentesting</a:t>
            </a:r>
            <a:endParaRPr sz="1300"/>
          </a:p>
          <a:p>
            <a:pPr indent="-311150" lvl="0" marL="457200" rtl="0" algn="l">
              <a:lnSpc>
                <a:spcPct val="115000"/>
              </a:lnSpc>
              <a:spcBef>
                <a:spcPts val="0"/>
              </a:spcBef>
              <a:spcAft>
                <a:spcPts val="0"/>
              </a:spcAft>
              <a:buSzPts val="1300"/>
              <a:buChar char="●"/>
            </a:pPr>
            <a:r>
              <a:rPr lang="en" sz="1300"/>
              <a:t>Adversary Emulation</a:t>
            </a:r>
            <a:endParaRPr sz="1300"/>
          </a:p>
          <a:p>
            <a:pPr indent="-311150" lvl="0" marL="457200" rtl="0" algn="l">
              <a:lnSpc>
                <a:spcPct val="115000"/>
              </a:lnSpc>
              <a:spcBef>
                <a:spcPts val="0"/>
              </a:spcBef>
              <a:spcAft>
                <a:spcPts val="0"/>
              </a:spcAft>
              <a:buSzPts val="1300"/>
              <a:buChar char="●"/>
            </a:pPr>
            <a:r>
              <a:rPr lang="en" sz="1300"/>
              <a:t>Security Research</a:t>
            </a:r>
            <a:endParaRPr sz="1300"/>
          </a:p>
          <a:p>
            <a:pPr indent="-311150" lvl="0" marL="457200" rtl="0" algn="l">
              <a:lnSpc>
                <a:spcPct val="115000"/>
              </a:lnSpc>
              <a:spcBef>
                <a:spcPts val="0"/>
              </a:spcBef>
              <a:spcAft>
                <a:spcPts val="0"/>
              </a:spcAft>
              <a:buSzPts val="1300"/>
              <a:buChar char="●"/>
            </a:pPr>
            <a:r>
              <a:rPr lang="en" sz="1300"/>
              <a:t>Security Assessments</a:t>
            </a:r>
            <a:endParaRPr sz="1300"/>
          </a:p>
          <a:p>
            <a:pPr indent="-311150" lvl="0" marL="457200" rtl="0" algn="l">
              <a:lnSpc>
                <a:spcPct val="115000"/>
              </a:lnSpc>
              <a:spcBef>
                <a:spcPts val="0"/>
              </a:spcBef>
              <a:spcAft>
                <a:spcPts val="0"/>
              </a:spcAft>
              <a:buSzPts val="1300"/>
              <a:buChar char="●"/>
            </a:pPr>
            <a:r>
              <a:rPr lang="en" sz="1300"/>
              <a:t>Auditing</a:t>
            </a:r>
            <a:endParaRPr sz="1300"/>
          </a:p>
        </p:txBody>
      </p:sp>
      <p:sp>
        <p:nvSpPr>
          <p:cNvPr id="467" name="Google Shape;467;p55"/>
          <p:cNvSpPr txBox="1"/>
          <p:nvPr>
            <p:ph idx="3" type="title"/>
          </p:nvPr>
        </p:nvSpPr>
        <p:spPr>
          <a:xfrm>
            <a:off x="1212374" y="1505550"/>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Blue Team</a:t>
            </a:r>
            <a:endParaRPr b="1">
              <a:latin typeface="Montserrat"/>
              <a:ea typeface="Montserrat"/>
              <a:cs typeface="Montserrat"/>
              <a:sym typeface="Montserrat"/>
            </a:endParaRPr>
          </a:p>
        </p:txBody>
      </p:sp>
      <p:sp>
        <p:nvSpPr>
          <p:cNvPr id="468" name="Google Shape;468;p55"/>
          <p:cNvSpPr txBox="1"/>
          <p:nvPr>
            <p:ph idx="4" type="title"/>
          </p:nvPr>
        </p:nvSpPr>
        <p:spPr>
          <a:xfrm>
            <a:off x="4818974" y="1505550"/>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Red Team</a:t>
            </a:r>
            <a:endParaRPr b="1">
              <a:latin typeface="Montserrat"/>
              <a:ea typeface="Montserrat"/>
              <a:cs typeface="Montserrat"/>
              <a:sym typeface="Montserrat"/>
            </a:endParaRPr>
          </a:p>
        </p:txBody>
      </p:sp>
      <p:cxnSp>
        <p:nvCxnSpPr>
          <p:cNvPr id="469" name="Google Shape;469;p5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Roles: Incident Response</a:t>
            </a:r>
            <a:endParaRPr/>
          </a:p>
        </p:txBody>
      </p:sp>
      <p:sp>
        <p:nvSpPr>
          <p:cNvPr id="475" name="Google Shape;475;p56"/>
          <p:cNvSpPr txBox="1"/>
          <p:nvPr>
            <p:ph idx="1" type="body"/>
          </p:nvPr>
        </p:nvSpPr>
        <p:spPr>
          <a:xfrm>
            <a:off x="1026200" y="1548350"/>
            <a:ext cx="5803800" cy="2867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Coordinates</a:t>
            </a:r>
            <a:r>
              <a:rPr lang="en" sz="1300"/>
              <a:t> the resp</a:t>
            </a:r>
            <a:r>
              <a:rPr lang="en" sz="1300"/>
              <a:t>onse effort between stakeholders</a:t>
            </a:r>
            <a:endParaRPr sz="1300"/>
          </a:p>
          <a:p>
            <a:pPr indent="-311150" lvl="0" marL="457200" rtl="0" algn="l">
              <a:lnSpc>
                <a:spcPct val="150000"/>
              </a:lnSpc>
              <a:spcBef>
                <a:spcPts val="0"/>
              </a:spcBef>
              <a:spcAft>
                <a:spcPts val="0"/>
              </a:spcAft>
              <a:buSzPts val="1300"/>
              <a:buChar char="●"/>
            </a:pPr>
            <a:r>
              <a:rPr lang="en" sz="1300"/>
              <a:t>Gathers evidence </a:t>
            </a:r>
            <a:endParaRPr sz="1300"/>
          </a:p>
          <a:p>
            <a:pPr indent="-311150" lvl="1" marL="914400" rtl="0" algn="l">
              <a:lnSpc>
                <a:spcPct val="150000"/>
              </a:lnSpc>
              <a:spcBef>
                <a:spcPts val="0"/>
              </a:spcBef>
              <a:spcAft>
                <a:spcPts val="0"/>
              </a:spcAft>
              <a:buSzPts val="1300"/>
              <a:buChar char="○"/>
            </a:pPr>
            <a:r>
              <a:rPr lang="en" sz="1300"/>
              <a:t>Often works directly with other Blue team members for threat hunts</a:t>
            </a:r>
            <a:endParaRPr sz="1300"/>
          </a:p>
          <a:p>
            <a:pPr indent="-311150" lvl="0" marL="457200" rtl="0" algn="l">
              <a:lnSpc>
                <a:spcPct val="150000"/>
              </a:lnSpc>
              <a:spcBef>
                <a:spcPts val="0"/>
              </a:spcBef>
              <a:spcAft>
                <a:spcPts val="0"/>
              </a:spcAft>
              <a:buSzPts val="1300"/>
              <a:buChar char="●"/>
            </a:pPr>
            <a:r>
              <a:rPr lang="en" sz="1300"/>
              <a:t>Incident remediation</a:t>
            </a:r>
            <a:endParaRPr sz="1300"/>
          </a:p>
          <a:p>
            <a:pPr indent="-311150" lvl="0" marL="457200" rtl="0" algn="l">
              <a:lnSpc>
                <a:spcPct val="150000"/>
              </a:lnSpc>
              <a:spcBef>
                <a:spcPts val="0"/>
              </a:spcBef>
              <a:spcAft>
                <a:spcPts val="0"/>
              </a:spcAft>
              <a:buSzPts val="1300"/>
              <a:buChar char="●"/>
            </a:pPr>
            <a:r>
              <a:rPr lang="en" sz="1300"/>
              <a:t>Documentation and AARs (after action reports)</a:t>
            </a:r>
            <a:endParaRPr sz="1300"/>
          </a:p>
          <a:p>
            <a:pPr indent="-311150" lvl="0" marL="457200" rtl="0" algn="l">
              <a:lnSpc>
                <a:spcPct val="150000"/>
              </a:lnSpc>
              <a:spcBef>
                <a:spcPts val="0"/>
              </a:spcBef>
              <a:spcAft>
                <a:spcPts val="0"/>
              </a:spcAft>
              <a:buSzPts val="1300"/>
              <a:buChar char="●"/>
            </a:pPr>
            <a:r>
              <a:rPr lang="en" sz="1300"/>
              <a:t>Conducts periodic TTX with other shareholders (tabletop exercises) </a:t>
            </a:r>
            <a:endParaRPr sz="1300"/>
          </a:p>
        </p:txBody>
      </p:sp>
      <p:cxnSp>
        <p:nvCxnSpPr>
          <p:cNvPr id="476" name="Google Shape;476;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7"/>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Frameworks</a:t>
            </a:r>
            <a:endParaRPr/>
          </a:p>
        </p:txBody>
      </p:sp>
      <p:sp>
        <p:nvSpPr>
          <p:cNvPr id="482" name="Google Shape;482;p57"/>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483" name="Google Shape;483;p57"/>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Guidelines and best practices</a:t>
            </a:r>
            <a:endParaRPr/>
          </a:p>
        </p:txBody>
      </p:sp>
      <p:cxnSp>
        <p:nvCxnSpPr>
          <p:cNvPr id="484" name="Google Shape;484;p57"/>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8"/>
          <p:cNvSpPr txBox="1"/>
          <p:nvPr>
            <p:ph type="title"/>
          </p:nvPr>
        </p:nvSpPr>
        <p:spPr>
          <a:xfrm>
            <a:off x="938500" y="445025"/>
            <a:ext cx="531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Frameworks &amp; Best Practices</a:t>
            </a:r>
            <a:endParaRPr>
              <a:solidFill>
                <a:schemeClr val="accent1"/>
              </a:solidFill>
            </a:endParaRPr>
          </a:p>
        </p:txBody>
      </p:sp>
      <p:sp>
        <p:nvSpPr>
          <p:cNvPr id="490" name="Google Shape;490;p58"/>
          <p:cNvSpPr txBox="1"/>
          <p:nvPr>
            <p:ph idx="1" type="body"/>
          </p:nvPr>
        </p:nvSpPr>
        <p:spPr>
          <a:xfrm>
            <a:off x="955900" y="1278275"/>
            <a:ext cx="5283300" cy="27822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sz="1300"/>
              <a:t>MITRE ATT&amp;CK</a:t>
            </a:r>
            <a:endParaRPr sz="1300"/>
          </a:p>
          <a:p>
            <a:pPr indent="-311150" lvl="0" marL="457200" rtl="0" algn="l">
              <a:lnSpc>
                <a:spcPct val="150000"/>
              </a:lnSpc>
              <a:spcBef>
                <a:spcPts val="0"/>
              </a:spcBef>
              <a:spcAft>
                <a:spcPts val="0"/>
              </a:spcAft>
              <a:buSzPts val="1300"/>
              <a:buChar char="●"/>
            </a:pPr>
            <a:r>
              <a:rPr lang="en" sz="1300"/>
              <a:t>MITRE ATLAS</a:t>
            </a:r>
            <a:endParaRPr sz="1300"/>
          </a:p>
          <a:p>
            <a:pPr indent="-311150" lvl="0" marL="457200" rtl="0" algn="l">
              <a:lnSpc>
                <a:spcPct val="150000"/>
              </a:lnSpc>
              <a:spcBef>
                <a:spcPts val="0"/>
              </a:spcBef>
              <a:spcAft>
                <a:spcPts val="0"/>
              </a:spcAft>
              <a:buSzPts val="1300"/>
              <a:buChar char="●"/>
            </a:pPr>
            <a:r>
              <a:rPr lang="en" sz="1300"/>
              <a:t>NIST 800.53 rev 5</a:t>
            </a:r>
            <a:endParaRPr sz="1300"/>
          </a:p>
          <a:p>
            <a:pPr indent="-311150" lvl="0" marL="457200" rtl="0" algn="l">
              <a:lnSpc>
                <a:spcPct val="150000"/>
              </a:lnSpc>
              <a:spcBef>
                <a:spcPts val="0"/>
              </a:spcBef>
              <a:spcAft>
                <a:spcPts val="0"/>
              </a:spcAft>
              <a:buSzPts val="1300"/>
              <a:buChar char="●"/>
            </a:pPr>
            <a:r>
              <a:rPr lang="en" sz="1300"/>
              <a:t>OWASP Top Ten</a:t>
            </a:r>
            <a:endParaRPr sz="1300"/>
          </a:p>
          <a:p>
            <a:pPr indent="-311150" lvl="0" marL="457200" rtl="0" algn="l">
              <a:lnSpc>
                <a:spcPct val="150000"/>
              </a:lnSpc>
              <a:spcBef>
                <a:spcPts val="0"/>
              </a:spcBef>
              <a:spcAft>
                <a:spcPts val="0"/>
              </a:spcAft>
              <a:buSzPts val="1300"/>
              <a:buChar char="●"/>
            </a:pPr>
            <a:r>
              <a:rPr lang="en" sz="1300"/>
              <a:t>NIST Risk Management Framework</a:t>
            </a:r>
            <a:endParaRPr sz="1300"/>
          </a:p>
          <a:p>
            <a:pPr indent="-311150" lvl="0" marL="457200" rtl="0" algn="l">
              <a:lnSpc>
                <a:spcPct val="150000"/>
              </a:lnSpc>
              <a:spcBef>
                <a:spcPts val="0"/>
              </a:spcBef>
              <a:spcAft>
                <a:spcPts val="0"/>
              </a:spcAft>
              <a:buSzPts val="1300"/>
              <a:buChar char="●"/>
            </a:pPr>
            <a:r>
              <a:rPr lang="en" sz="1300"/>
              <a:t>NIST NICE Framework </a:t>
            </a:r>
            <a:endParaRPr sz="1300"/>
          </a:p>
          <a:p>
            <a:pPr indent="-311150" lvl="0" marL="457200" rtl="0" algn="l">
              <a:lnSpc>
                <a:spcPct val="150000"/>
              </a:lnSpc>
              <a:spcBef>
                <a:spcPts val="0"/>
              </a:spcBef>
              <a:spcAft>
                <a:spcPts val="0"/>
              </a:spcAft>
              <a:buSzPts val="1300"/>
              <a:buChar char="●"/>
            </a:pPr>
            <a:r>
              <a:rPr lang="en" sz="1300"/>
              <a:t>NIST AI RMF (Risk Management Framework)</a:t>
            </a:r>
            <a:endParaRPr sz="1300"/>
          </a:p>
          <a:p>
            <a:pPr indent="-311150" lvl="0" marL="457200" rtl="0" algn="l">
              <a:lnSpc>
                <a:spcPct val="150000"/>
              </a:lnSpc>
              <a:spcBef>
                <a:spcPts val="0"/>
              </a:spcBef>
              <a:spcAft>
                <a:spcPts val="0"/>
              </a:spcAft>
              <a:buSzPts val="1300"/>
              <a:buChar char="●"/>
            </a:pPr>
            <a:r>
              <a:rPr lang="en" sz="1300"/>
              <a:t>NIST Cybersecurity Framework</a:t>
            </a:r>
            <a:endParaRPr sz="1300"/>
          </a:p>
          <a:p>
            <a:pPr indent="-311150" lvl="0" marL="457200" rtl="0" algn="l">
              <a:lnSpc>
                <a:spcPct val="150000"/>
              </a:lnSpc>
              <a:spcBef>
                <a:spcPts val="0"/>
              </a:spcBef>
              <a:spcAft>
                <a:spcPts val="0"/>
              </a:spcAft>
              <a:buSzPts val="1300"/>
              <a:buChar char="●"/>
            </a:pPr>
            <a:r>
              <a:rPr lang="en" sz="1300"/>
              <a:t>MITRE CWE</a:t>
            </a:r>
            <a:endParaRPr sz="1300"/>
          </a:p>
          <a:p>
            <a:pPr indent="0" lvl="0" marL="0" rtl="0" algn="l">
              <a:lnSpc>
                <a:spcPct val="150000"/>
              </a:lnSpc>
              <a:spcBef>
                <a:spcPts val="0"/>
              </a:spcBef>
              <a:spcAft>
                <a:spcPts val="1600"/>
              </a:spcAft>
              <a:buNone/>
            </a:pPr>
            <a:r>
              <a:t/>
            </a:r>
            <a:endParaRPr/>
          </a:p>
        </p:txBody>
      </p:sp>
      <p:cxnSp>
        <p:nvCxnSpPr>
          <p:cNvPr id="491" name="Google Shape;491;p5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9"/>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uFill>
                  <a:noFill/>
                </a:uFill>
                <a:hlinkClick r:id="rId3"/>
              </a:rPr>
              <a:t>A01:2021-Broken Access Control</a:t>
            </a:r>
            <a:r>
              <a:rPr lang="en" sz="1350"/>
              <a:t> </a:t>
            </a:r>
            <a:endParaRPr sz="1350"/>
          </a:p>
          <a:p>
            <a:pPr indent="0" lvl="0" marL="0" rtl="0" algn="l">
              <a:spcBef>
                <a:spcPts val="1600"/>
              </a:spcBef>
              <a:spcAft>
                <a:spcPts val="0"/>
              </a:spcAft>
              <a:buNone/>
            </a:pPr>
            <a:r>
              <a:rPr lang="en" sz="1350"/>
              <a:t>A02:2021-Cryptographic Failures </a:t>
            </a:r>
            <a:endParaRPr sz="1350"/>
          </a:p>
          <a:p>
            <a:pPr indent="0" lvl="0" marL="0" rtl="0" algn="l">
              <a:spcBef>
                <a:spcPts val="1600"/>
              </a:spcBef>
              <a:spcAft>
                <a:spcPts val="0"/>
              </a:spcAft>
              <a:buNone/>
            </a:pPr>
            <a:r>
              <a:rPr lang="en" sz="1350">
                <a:uFill>
                  <a:noFill/>
                </a:uFill>
                <a:hlinkClick r:id="rId4"/>
              </a:rPr>
              <a:t>A03:2021-Injection</a:t>
            </a:r>
            <a:endParaRPr sz="1350"/>
          </a:p>
          <a:p>
            <a:pPr indent="0" lvl="0" marL="0" rtl="0" algn="l">
              <a:spcBef>
                <a:spcPts val="1600"/>
              </a:spcBef>
              <a:spcAft>
                <a:spcPts val="0"/>
              </a:spcAft>
              <a:buNone/>
            </a:pPr>
            <a:r>
              <a:rPr lang="en" sz="1350">
                <a:uFill>
                  <a:noFill/>
                </a:uFill>
                <a:hlinkClick r:id="rId5"/>
              </a:rPr>
              <a:t>A04:2021-Insecure Design</a:t>
            </a:r>
            <a:endParaRPr sz="1350"/>
          </a:p>
          <a:p>
            <a:pPr indent="0" lvl="0" marL="0" rtl="0" algn="l">
              <a:spcBef>
                <a:spcPts val="1600"/>
              </a:spcBef>
              <a:spcAft>
                <a:spcPts val="1600"/>
              </a:spcAft>
              <a:buNone/>
            </a:pPr>
            <a:r>
              <a:rPr lang="en" sz="1350">
                <a:uFill>
                  <a:noFill/>
                </a:uFill>
                <a:hlinkClick r:id="rId6"/>
              </a:rPr>
              <a:t>A05:2021-Security Misconfiguration</a:t>
            </a:r>
            <a:r>
              <a:rPr lang="en" sz="1350"/>
              <a:t> </a:t>
            </a:r>
            <a:endParaRPr sz="1350"/>
          </a:p>
        </p:txBody>
      </p:sp>
      <p:sp>
        <p:nvSpPr>
          <p:cNvPr id="497" name="Google Shape;497;p59"/>
          <p:cNvSpPr txBox="1"/>
          <p:nvPr>
            <p:ph type="title"/>
          </p:nvPr>
        </p:nvSpPr>
        <p:spPr>
          <a:xfrm>
            <a:off x="938500" y="445025"/>
            <a:ext cx="46293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Top Ten</a:t>
            </a:r>
            <a:endParaRPr/>
          </a:p>
        </p:txBody>
      </p:sp>
      <p:sp>
        <p:nvSpPr>
          <p:cNvPr id="498" name="Google Shape;498;p59"/>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uFill>
                  <a:noFill/>
                </a:uFill>
                <a:hlinkClick r:id="rId7"/>
              </a:rPr>
              <a:t>A06:2021-Vulnerable and Outdated Components</a:t>
            </a:r>
            <a:endParaRPr sz="1350"/>
          </a:p>
          <a:p>
            <a:pPr indent="0" lvl="0" marL="0" rtl="0" algn="l">
              <a:spcBef>
                <a:spcPts val="1600"/>
              </a:spcBef>
              <a:spcAft>
                <a:spcPts val="0"/>
              </a:spcAft>
              <a:buNone/>
            </a:pPr>
            <a:r>
              <a:rPr lang="en" sz="1350"/>
              <a:t>A07:2021-Identification and Authentication Failures </a:t>
            </a:r>
            <a:endParaRPr sz="1350"/>
          </a:p>
          <a:p>
            <a:pPr indent="0" lvl="0" marL="0" rtl="0" algn="l">
              <a:spcBef>
                <a:spcPts val="1600"/>
              </a:spcBef>
              <a:spcAft>
                <a:spcPts val="0"/>
              </a:spcAft>
              <a:buNone/>
            </a:pPr>
            <a:r>
              <a:rPr lang="en" sz="1350">
                <a:uFill>
                  <a:noFill/>
                </a:uFill>
                <a:hlinkClick r:id="rId8"/>
              </a:rPr>
              <a:t>A08:2021-Software and Data Integrity Failures</a:t>
            </a:r>
            <a:endParaRPr sz="1350"/>
          </a:p>
          <a:p>
            <a:pPr indent="0" lvl="0" marL="0" rtl="0" algn="l">
              <a:spcBef>
                <a:spcPts val="1600"/>
              </a:spcBef>
              <a:spcAft>
                <a:spcPts val="0"/>
              </a:spcAft>
              <a:buNone/>
            </a:pPr>
            <a:r>
              <a:rPr lang="en" sz="1350">
                <a:uFill>
                  <a:noFill/>
                </a:uFill>
                <a:hlinkClick r:id="rId9"/>
              </a:rPr>
              <a:t>A09:2021-Security Logging and Monitoring Failures</a:t>
            </a:r>
            <a:r>
              <a:rPr lang="en" sz="1350"/>
              <a:t> </a:t>
            </a:r>
            <a:endParaRPr sz="1350"/>
          </a:p>
          <a:p>
            <a:pPr indent="0" lvl="0" marL="0" rtl="0" algn="l">
              <a:spcBef>
                <a:spcPts val="1600"/>
              </a:spcBef>
              <a:spcAft>
                <a:spcPts val="1600"/>
              </a:spcAft>
              <a:buNone/>
            </a:pPr>
            <a:r>
              <a:rPr lang="en" sz="1350"/>
              <a:t>A10:2021-Server-Side Request Forgery </a:t>
            </a:r>
            <a:endParaRPr/>
          </a:p>
        </p:txBody>
      </p:sp>
      <p:sp>
        <p:nvSpPr>
          <p:cNvPr id="499" name="Google Shape;499;p59"/>
          <p:cNvSpPr txBox="1"/>
          <p:nvPr/>
        </p:nvSpPr>
        <p:spPr>
          <a:xfrm>
            <a:off x="1008725" y="1035725"/>
            <a:ext cx="31167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https://owasp.org/www-project-top-ten/</a:t>
            </a:r>
            <a:endParaRPr sz="1000">
              <a:solidFill>
                <a:schemeClr val="dk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03" name="Shape 503"/>
        <p:cNvGrpSpPr/>
        <p:nvPr/>
      </p:nvGrpSpPr>
      <p:grpSpPr>
        <a:xfrm>
          <a:off x="0" y="0"/>
          <a:ext cx="0" cy="0"/>
          <a:chOff x="0" y="0"/>
          <a:chExt cx="0" cy="0"/>
        </a:xfrm>
      </p:grpSpPr>
      <p:sp>
        <p:nvSpPr>
          <p:cNvPr id="504" name="Google Shape;504;p60"/>
          <p:cNvSpPr txBox="1"/>
          <p:nvPr>
            <p:ph idx="4294967295" type="ctrTitle"/>
          </p:nvPr>
        </p:nvSpPr>
        <p:spPr>
          <a:xfrm>
            <a:off x="941300" y="504375"/>
            <a:ext cx="5442900" cy="26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MITRE ATT&amp;CK </a:t>
            </a:r>
            <a:endParaRPr>
              <a:solidFill>
                <a:schemeClr val="lt2"/>
              </a:solidFill>
            </a:endParaRPr>
          </a:p>
        </p:txBody>
      </p:sp>
      <p:cxnSp>
        <p:nvCxnSpPr>
          <p:cNvPr id="505" name="Google Shape;505;p6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06" name="Google Shape;506;p60"/>
          <p:cNvPicPr preferRelativeResize="0"/>
          <p:nvPr/>
        </p:nvPicPr>
        <p:blipFill>
          <a:blip r:embed="rId3">
            <a:alphaModFix/>
          </a:blip>
          <a:stretch>
            <a:fillRect/>
          </a:stretch>
        </p:blipFill>
        <p:spPr>
          <a:xfrm>
            <a:off x="152400" y="1538825"/>
            <a:ext cx="8839201" cy="2256618"/>
          </a:xfrm>
          <a:prstGeom prst="rect">
            <a:avLst/>
          </a:prstGeom>
          <a:noFill/>
          <a:ln>
            <a:noFill/>
          </a:ln>
        </p:spPr>
      </p:pic>
      <p:sp>
        <p:nvSpPr>
          <p:cNvPr id="507" name="Google Shape;507;p60"/>
          <p:cNvSpPr txBox="1"/>
          <p:nvPr/>
        </p:nvSpPr>
        <p:spPr>
          <a:xfrm>
            <a:off x="3005400" y="4296500"/>
            <a:ext cx="29793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https://attack.mitre.org</a:t>
            </a:r>
            <a:endParaRPr sz="1800">
              <a:solidFill>
                <a:schemeClr val="dk2"/>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1"/>
          <p:cNvSpPr txBox="1"/>
          <p:nvPr>
            <p:ph type="title"/>
          </p:nvPr>
        </p:nvSpPr>
        <p:spPr>
          <a:xfrm>
            <a:off x="938500" y="5212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Cyberattacks</a:t>
            </a:r>
            <a:endParaRPr/>
          </a:p>
        </p:txBody>
      </p:sp>
      <p:sp>
        <p:nvSpPr>
          <p:cNvPr id="513" name="Google Shape;513;p61"/>
          <p:cNvSpPr txBox="1"/>
          <p:nvPr/>
        </p:nvSpPr>
        <p:spPr>
          <a:xfrm>
            <a:off x="938500" y="1125775"/>
            <a:ext cx="7161600" cy="3889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Yahoo </a:t>
            </a:r>
            <a:r>
              <a:rPr lang="en" sz="1200">
                <a:solidFill>
                  <a:schemeClr val="lt1"/>
                </a:solidFill>
                <a:highlight>
                  <a:schemeClr val="dk1"/>
                </a:highlight>
                <a:latin typeface="Montserrat"/>
                <a:ea typeface="Montserrat"/>
                <a:cs typeface="Montserrat"/>
                <a:sym typeface="Montserrat"/>
              </a:rPr>
              <a:t> - 2013/2014</a:t>
            </a:r>
            <a:endParaRPr sz="1200">
              <a:solidFill>
                <a:schemeClr val="lt1"/>
              </a:solidFill>
              <a:highlight>
                <a:schemeClr val="dk1"/>
              </a:highlight>
              <a:latin typeface="Montserrat"/>
              <a:ea typeface="Montserrat"/>
              <a:cs typeface="Montserrat"/>
              <a:sym typeface="Montserrat"/>
            </a:endParaRPr>
          </a:p>
          <a:p>
            <a:pPr indent="-304800" lvl="1" marL="9144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Notes:</a:t>
            </a:r>
            <a:r>
              <a:rPr lang="en" sz="1200">
                <a:solidFill>
                  <a:schemeClr val="lt1"/>
                </a:solidFill>
                <a:highlight>
                  <a:schemeClr val="dk1"/>
                </a:highlight>
                <a:latin typeface="Montserrat"/>
                <a:ea typeface="Montserrat"/>
                <a:cs typeface="Montserrat"/>
                <a:sym typeface="Montserrat"/>
              </a:rPr>
              <a:t> Misconfigured database and unauthorized access</a:t>
            </a:r>
            <a:endParaRPr sz="1200">
              <a:solidFill>
                <a:schemeClr val="lt1"/>
              </a:solidFill>
              <a:highlight>
                <a:schemeClr val="dk1"/>
              </a:highlight>
              <a:latin typeface="Montserrat"/>
              <a:ea typeface="Montserrat"/>
              <a:cs typeface="Montserrat"/>
              <a:sym typeface="Montserrat"/>
            </a:endParaRPr>
          </a:p>
          <a:p>
            <a:pPr indent="-304800" lvl="1" marL="9144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Impact:</a:t>
            </a:r>
            <a:r>
              <a:rPr lang="en" sz="1200">
                <a:solidFill>
                  <a:schemeClr val="lt1"/>
                </a:solidFill>
                <a:highlight>
                  <a:schemeClr val="dk1"/>
                </a:highlight>
                <a:latin typeface="Montserrat"/>
                <a:ea typeface="Montserrat"/>
                <a:cs typeface="Montserrat"/>
                <a:sym typeface="Montserrat"/>
              </a:rPr>
              <a:t> 3 billion user accounts exposed. PII &amp; security questions &amp; passwords</a:t>
            </a:r>
            <a:endParaRPr b="1" sz="1200">
              <a:solidFill>
                <a:schemeClr val="lt1"/>
              </a:solidFill>
              <a:highlight>
                <a:schemeClr val="accent6"/>
              </a:highlight>
              <a:latin typeface="Montserrat"/>
              <a:ea typeface="Montserrat"/>
              <a:cs typeface="Montserrat"/>
              <a:sym typeface="Montserrat"/>
            </a:endParaRPr>
          </a:p>
          <a:p>
            <a:pPr indent="-304800" lvl="0" marL="4572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accent6"/>
                </a:highlight>
                <a:latin typeface="Montserrat"/>
                <a:ea typeface="Montserrat"/>
                <a:cs typeface="Montserrat"/>
                <a:sym typeface="Montserrat"/>
              </a:rPr>
              <a:t>Equifax </a:t>
            </a:r>
            <a:r>
              <a:rPr lang="en" sz="1200">
                <a:solidFill>
                  <a:schemeClr val="lt1"/>
                </a:solidFill>
                <a:highlight>
                  <a:schemeClr val="accent6"/>
                </a:highlight>
                <a:latin typeface="Montserrat"/>
                <a:ea typeface="Montserrat"/>
                <a:cs typeface="Montserrat"/>
                <a:sym typeface="Montserrat"/>
              </a:rPr>
              <a:t> - July 2017</a:t>
            </a:r>
            <a:endParaRPr sz="1200">
              <a:solidFill>
                <a:schemeClr val="lt1"/>
              </a:solidFill>
              <a:highlight>
                <a:schemeClr val="accent6"/>
              </a:highlight>
              <a:latin typeface="Montserrat"/>
              <a:ea typeface="Montserrat"/>
              <a:cs typeface="Montserrat"/>
              <a:sym typeface="Montserrat"/>
            </a:endParaRPr>
          </a:p>
          <a:p>
            <a:pPr indent="-304800" lvl="1" marL="9144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accent6"/>
                </a:highlight>
                <a:latin typeface="Montserrat"/>
                <a:ea typeface="Montserrat"/>
                <a:cs typeface="Montserrat"/>
                <a:sym typeface="Montserrat"/>
              </a:rPr>
              <a:t>Notes:</a:t>
            </a:r>
            <a:r>
              <a:rPr lang="en" sz="1200">
                <a:solidFill>
                  <a:schemeClr val="lt1"/>
                </a:solidFill>
                <a:highlight>
                  <a:schemeClr val="accent6"/>
                </a:highlight>
                <a:latin typeface="Montserrat"/>
                <a:ea typeface="Montserrat"/>
                <a:cs typeface="Montserrat"/>
                <a:sym typeface="Montserrat"/>
              </a:rPr>
              <a:t>  Misconfigured database and unauthorized access</a:t>
            </a:r>
            <a:endParaRPr sz="1200">
              <a:solidFill>
                <a:schemeClr val="lt1"/>
              </a:solidFill>
              <a:highlight>
                <a:schemeClr val="accent6"/>
              </a:highlight>
              <a:latin typeface="Montserrat"/>
              <a:ea typeface="Montserrat"/>
              <a:cs typeface="Montserrat"/>
              <a:sym typeface="Montserrat"/>
            </a:endParaRPr>
          </a:p>
          <a:p>
            <a:pPr indent="-304800" lvl="1" marL="9144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accent6"/>
                </a:highlight>
                <a:latin typeface="Montserrat"/>
                <a:ea typeface="Montserrat"/>
                <a:cs typeface="Montserrat"/>
                <a:sym typeface="Montserrat"/>
              </a:rPr>
              <a:t>Impact:</a:t>
            </a:r>
            <a:r>
              <a:rPr lang="en" sz="1200">
                <a:solidFill>
                  <a:schemeClr val="lt1"/>
                </a:solidFill>
                <a:highlight>
                  <a:schemeClr val="accent6"/>
                </a:highlight>
                <a:latin typeface="Montserrat"/>
                <a:ea typeface="Montserrat"/>
                <a:cs typeface="Montserrat"/>
                <a:sym typeface="Montserrat"/>
              </a:rPr>
              <a:t> 143 million user’s PII exposed. 200,000 user’s credit cards exposed</a:t>
            </a:r>
            <a:endParaRPr sz="1200">
              <a:solidFill>
                <a:schemeClr val="lt1"/>
              </a:solidFill>
              <a:highlight>
                <a:schemeClr val="accent6"/>
              </a:highlight>
              <a:latin typeface="Montserrat"/>
              <a:ea typeface="Montserrat"/>
              <a:cs typeface="Montserrat"/>
              <a:sym typeface="Montserrat"/>
            </a:endParaRPr>
          </a:p>
          <a:p>
            <a:pPr indent="-304800" lvl="0" marL="4572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SolarWinds</a:t>
            </a:r>
            <a:r>
              <a:rPr lang="en" sz="1200">
                <a:solidFill>
                  <a:schemeClr val="lt1"/>
                </a:solidFill>
                <a:highlight>
                  <a:schemeClr val="dk1"/>
                </a:highlight>
                <a:latin typeface="Montserrat"/>
                <a:ea typeface="Montserrat"/>
                <a:cs typeface="Montserrat"/>
                <a:sym typeface="Montserrat"/>
              </a:rPr>
              <a:t> - September 2019</a:t>
            </a:r>
            <a:endParaRPr sz="1200">
              <a:solidFill>
                <a:schemeClr val="lt1"/>
              </a:solidFill>
              <a:highlight>
                <a:schemeClr val="dk1"/>
              </a:highlight>
              <a:latin typeface="Montserrat"/>
              <a:ea typeface="Montserrat"/>
              <a:cs typeface="Montserrat"/>
              <a:sym typeface="Montserrat"/>
            </a:endParaRPr>
          </a:p>
          <a:p>
            <a:pPr indent="-304800" lvl="1" marL="914400" rtl="0" algn="l">
              <a:lnSpc>
                <a:spcPct val="150000"/>
              </a:lnSpc>
              <a:spcBef>
                <a:spcPts val="1000"/>
              </a:spcBef>
              <a:spcAft>
                <a:spcPts val="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Notes:</a:t>
            </a:r>
            <a:r>
              <a:rPr lang="en" sz="1200">
                <a:solidFill>
                  <a:schemeClr val="lt1"/>
                </a:solidFill>
                <a:highlight>
                  <a:schemeClr val="dk1"/>
                </a:highlight>
                <a:latin typeface="Montserrat"/>
                <a:ea typeface="Montserrat"/>
                <a:cs typeface="Montserrat"/>
                <a:sym typeface="Montserrat"/>
              </a:rPr>
              <a:t> Supply chain attack</a:t>
            </a:r>
            <a:endParaRPr sz="1200">
              <a:solidFill>
                <a:schemeClr val="lt1"/>
              </a:solidFill>
              <a:highlight>
                <a:schemeClr val="dk1"/>
              </a:highlight>
              <a:latin typeface="Montserrat"/>
              <a:ea typeface="Montserrat"/>
              <a:cs typeface="Montserrat"/>
              <a:sym typeface="Montserrat"/>
            </a:endParaRPr>
          </a:p>
          <a:p>
            <a:pPr indent="-304800" lvl="1" marL="914400" rtl="0" algn="l">
              <a:lnSpc>
                <a:spcPct val="150000"/>
              </a:lnSpc>
              <a:spcBef>
                <a:spcPts val="1000"/>
              </a:spcBef>
              <a:spcAft>
                <a:spcPts val="1000"/>
              </a:spcAft>
              <a:buClr>
                <a:schemeClr val="lt1"/>
              </a:buClr>
              <a:buSzPts val="1200"/>
              <a:buFont typeface="Montserrat"/>
              <a:buChar char="○"/>
            </a:pPr>
            <a:r>
              <a:rPr b="1" lang="en" sz="1200">
                <a:solidFill>
                  <a:schemeClr val="lt1"/>
                </a:solidFill>
                <a:highlight>
                  <a:schemeClr val="dk1"/>
                </a:highlight>
                <a:latin typeface="Montserrat"/>
                <a:ea typeface="Montserrat"/>
                <a:cs typeface="Montserrat"/>
                <a:sym typeface="Montserrat"/>
              </a:rPr>
              <a:t>Impact:</a:t>
            </a:r>
            <a:r>
              <a:rPr lang="en" sz="1200">
                <a:solidFill>
                  <a:schemeClr val="lt1"/>
                </a:solidFill>
                <a:highlight>
                  <a:schemeClr val="dk1"/>
                </a:highlight>
                <a:latin typeface="Montserrat"/>
                <a:ea typeface="Montserrat"/>
                <a:cs typeface="Montserrat"/>
                <a:sym typeface="Montserrat"/>
              </a:rPr>
              <a:t> Massive financial loss in some industries. 18,000 customers received a compromised software update</a:t>
            </a:r>
            <a:endParaRPr b="1" sz="12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2"/>
          <p:cNvSpPr txBox="1"/>
          <p:nvPr>
            <p:ph idx="4" type="title"/>
          </p:nvPr>
        </p:nvSpPr>
        <p:spPr>
          <a:xfrm>
            <a:off x="373750" y="414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Bob’s Coffee - Cyberattack</a:t>
            </a:r>
            <a:endParaRPr/>
          </a:p>
        </p:txBody>
      </p:sp>
      <p:cxnSp>
        <p:nvCxnSpPr>
          <p:cNvPr id="519" name="Google Shape;519;p6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520" name="Google Shape;520;p62"/>
          <p:cNvCxnSpPr/>
          <p:nvPr/>
        </p:nvCxnSpPr>
        <p:spPr>
          <a:xfrm>
            <a:off x="2996488" y="3084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521" name="Google Shape;521;p62"/>
          <p:cNvPicPr preferRelativeResize="0"/>
          <p:nvPr/>
        </p:nvPicPr>
        <p:blipFill rotWithShape="1">
          <a:blip r:embed="rId3">
            <a:alphaModFix/>
          </a:blip>
          <a:srcRect b="0" l="0" r="0" t="0"/>
          <a:stretch/>
        </p:blipFill>
        <p:spPr>
          <a:xfrm>
            <a:off x="437700" y="1278425"/>
            <a:ext cx="3603274" cy="3603274"/>
          </a:xfrm>
          <a:prstGeom prst="rect">
            <a:avLst/>
          </a:prstGeom>
          <a:noFill/>
          <a:ln>
            <a:noFill/>
          </a:ln>
        </p:spPr>
      </p:pic>
      <p:sp>
        <p:nvSpPr>
          <p:cNvPr id="522" name="Google Shape;522;p62"/>
          <p:cNvSpPr txBox="1"/>
          <p:nvPr/>
        </p:nvSpPr>
        <p:spPr>
          <a:xfrm>
            <a:off x="4310300" y="1643900"/>
            <a:ext cx="4274700" cy="3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Incident: </a:t>
            </a:r>
            <a:r>
              <a:rPr b="1" lang="en">
                <a:solidFill>
                  <a:schemeClr val="lt1"/>
                </a:solidFill>
                <a:latin typeface="Montserrat"/>
                <a:ea typeface="Montserrat"/>
                <a:cs typeface="Montserrat"/>
                <a:sym typeface="Montserrat"/>
              </a:rPr>
              <a:t>A breach </a:t>
            </a:r>
            <a:r>
              <a:rPr b="1" lang="en">
                <a:solidFill>
                  <a:schemeClr val="lt1"/>
                </a:solidFill>
                <a:latin typeface="Montserrat"/>
                <a:ea typeface="Montserrat"/>
                <a:cs typeface="Montserrat"/>
                <a:sym typeface="Montserrat"/>
              </a:rPr>
              <a:t>occurred by a group of hackers against coffee. (</a:t>
            </a:r>
            <a:r>
              <a:rPr i="1" lang="en">
                <a:solidFill>
                  <a:schemeClr val="lt1"/>
                </a:solidFill>
                <a:latin typeface="Montserrat"/>
                <a:ea typeface="Montserrat"/>
                <a:cs typeface="Montserrat"/>
                <a:sym typeface="Montserrat"/>
              </a:rPr>
              <a:t>Thousands of people were forced to drink tea.</a:t>
            </a:r>
            <a:r>
              <a:rPr b="1" lang="en">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Root Cause: </a:t>
            </a:r>
            <a:r>
              <a:rPr b="1" lang="en">
                <a:solidFill>
                  <a:schemeClr val="lt1"/>
                </a:solidFill>
                <a:highlight>
                  <a:schemeClr val="accent6"/>
                </a:highlight>
                <a:latin typeface="Montserrat"/>
                <a:ea typeface="Montserrat"/>
                <a:cs typeface="Montserrat"/>
                <a:sym typeface="Montserrat"/>
              </a:rPr>
              <a:t>Misconfigured network devices and unauthorized access. </a:t>
            </a:r>
            <a:endParaRPr b="1">
              <a:solidFill>
                <a:schemeClr val="lt1"/>
              </a:solidFill>
              <a:highlight>
                <a:schemeClr val="accent6"/>
              </a:highlight>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OWASP</a:t>
            </a:r>
            <a:r>
              <a:rPr lang="en" sz="1800">
                <a:solidFill>
                  <a:schemeClr val="dk2"/>
                </a:solidFill>
                <a:latin typeface="Montserrat"/>
                <a:ea typeface="Montserrat"/>
                <a:cs typeface="Montserrat"/>
                <a:sym typeface="Montserrat"/>
              </a:rPr>
              <a:t>: </a:t>
            </a:r>
            <a:r>
              <a:rPr b="1" lang="en">
                <a:solidFill>
                  <a:schemeClr val="lt1"/>
                </a:solidFill>
                <a:highlight>
                  <a:schemeClr val="dk1"/>
                </a:highlight>
                <a:latin typeface="Montserrat"/>
                <a:ea typeface="Montserrat"/>
                <a:cs typeface="Montserrat"/>
                <a:sym typeface="Montserrat"/>
              </a:rPr>
              <a:t>A05:2021 - Security Misconfiguration </a:t>
            </a:r>
            <a:endParaRPr b="1">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800">
                <a:solidFill>
                  <a:schemeClr val="dk2"/>
                </a:solidFill>
                <a:latin typeface="Montserrat"/>
                <a:ea typeface="Montserrat"/>
                <a:cs typeface="Montserrat"/>
                <a:sym typeface="Montserrat"/>
              </a:rPr>
              <a:t>MITRE ATT&amp;CK: </a:t>
            </a:r>
            <a:r>
              <a:rPr b="1" lang="en">
                <a:solidFill>
                  <a:schemeClr val="lt1"/>
                </a:solidFill>
                <a:highlight>
                  <a:schemeClr val="dk1"/>
                </a:highlight>
                <a:latin typeface="Montserrat"/>
                <a:ea typeface="Montserrat"/>
                <a:cs typeface="Montserrat"/>
                <a:sym typeface="Montserrat"/>
              </a:rPr>
              <a:t>Initial Access: “Exploit Public-Facing Application” (T1190)</a:t>
            </a:r>
            <a:endParaRPr b="1">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3"/>
          <p:cNvSpPr txBox="1"/>
          <p:nvPr>
            <p:ph type="title"/>
          </p:nvPr>
        </p:nvSpPr>
        <p:spPr>
          <a:xfrm>
            <a:off x="469325" y="62725"/>
            <a:ext cx="4623000" cy="5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Bob’s Coffee - OWASP</a:t>
            </a:r>
            <a:endParaRPr/>
          </a:p>
        </p:txBody>
      </p:sp>
      <p:pic>
        <p:nvPicPr>
          <p:cNvPr id="528" name="Google Shape;528;p63"/>
          <p:cNvPicPr preferRelativeResize="0"/>
          <p:nvPr/>
        </p:nvPicPr>
        <p:blipFill>
          <a:blip r:embed="rId3">
            <a:alphaModFix/>
          </a:blip>
          <a:stretch>
            <a:fillRect/>
          </a:stretch>
        </p:blipFill>
        <p:spPr>
          <a:xfrm>
            <a:off x="469325" y="679500"/>
            <a:ext cx="3866776" cy="4382074"/>
          </a:xfrm>
          <a:prstGeom prst="rect">
            <a:avLst/>
          </a:prstGeom>
          <a:noFill/>
          <a:ln>
            <a:noFill/>
          </a:ln>
        </p:spPr>
      </p:pic>
      <p:pic>
        <p:nvPicPr>
          <p:cNvPr id="529" name="Google Shape;529;p63"/>
          <p:cNvPicPr preferRelativeResize="0"/>
          <p:nvPr/>
        </p:nvPicPr>
        <p:blipFill rotWithShape="1">
          <a:blip r:embed="rId4">
            <a:alphaModFix/>
          </a:blip>
          <a:srcRect b="17423" l="0" r="1458" t="0"/>
          <a:stretch/>
        </p:blipFill>
        <p:spPr>
          <a:xfrm>
            <a:off x="4444600" y="679500"/>
            <a:ext cx="3810225" cy="43820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4"/>
          <p:cNvSpPr txBox="1"/>
          <p:nvPr>
            <p:ph type="title"/>
          </p:nvPr>
        </p:nvSpPr>
        <p:spPr>
          <a:xfrm>
            <a:off x="469325" y="62725"/>
            <a:ext cx="64824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Bob’s Coffee - MITRE ATT&amp;CK</a:t>
            </a:r>
            <a:endParaRPr/>
          </a:p>
        </p:txBody>
      </p:sp>
      <p:pic>
        <p:nvPicPr>
          <p:cNvPr id="535" name="Google Shape;535;p64"/>
          <p:cNvPicPr preferRelativeResize="0"/>
          <p:nvPr/>
        </p:nvPicPr>
        <p:blipFill>
          <a:blip r:embed="rId3">
            <a:alphaModFix/>
          </a:blip>
          <a:stretch>
            <a:fillRect/>
          </a:stretch>
        </p:blipFill>
        <p:spPr>
          <a:xfrm>
            <a:off x="469325" y="702675"/>
            <a:ext cx="5673475" cy="4342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Bruce Lee</a:t>
            </a:r>
            <a:endParaRPr/>
          </a:p>
        </p:txBody>
      </p:sp>
      <p:sp>
        <p:nvSpPr>
          <p:cNvPr id="174" name="Google Shape;174;p38"/>
          <p:cNvSpPr txBox="1"/>
          <p:nvPr>
            <p:ph type="ctrTitle"/>
          </p:nvPr>
        </p:nvSpPr>
        <p:spPr>
          <a:xfrm>
            <a:off x="1911350" y="793025"/>
            <a:ext cx="5442900" cy="260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latin typeface="Merriweather"/>
                <a:ea typeface="Merriweather"/>
                <a:cs typeface="Merriweather"/>
                <a:sym typeface="Merriweather"/>
              </a:rPr>
              <a:t>“Be like water making its way through cracks. Do not be assertive, but adjust to the object, and you shall find a way around or through it. If nothing within you stays rigid, outward things will disclose themselves.</a:t>
            </a:r>
            <a:endParaRPr sz="1350">
              <a:latin typeface="Merriweather"/>
              <a:ea typeface="Merriweather"/>
              <a:cs typeface="Merriweather"/>
              <a:sym typeface="Merriweather"/>
            </a:endParaRPr>
          </a:p>
          <a:p>
            <a:pPr indent="0" lvl="0" marL="0" rtl="0" algn="l">
              <a:lnSpc>
                <a:spcPct val="150000"/>
              </a:lnSpc>
              <a:spcBef>
                <a:spcPts val="1100"/>
              </a:spcBef>
              <a:spcAft>
                <a:spcPts val="1100"/>
              </a:spcAft>
              <a:buNone/>
            </a:pPr>
            <a:r>
              <a:rPr lang="en" sz="1350">
                <a:latin typeface="Merriweather"/>
                <a:ea typeface="Merriweather"/>
                <a:cs typeface="Merriweather"/>
                <a:sym typeface="Merriweather"/>
              </a:rPr>
              <a:t>Empty your mind, be formless. Shapeless, like water. If you put water into a cup, it becomes the cup. You put water into a bottle and it becomes the bottle. You put it in a teapot, it becomes the teapot. Now, water can flow or it can crash. Be water, my friend.”</a:t>
            </a:r>
            <a:endParaRPr sz="3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Compliance</a:t>
            </a:r>
            <a:endParaRPr/>
          </a:p>
        </p:txBody>
      </p:sp>
      <p:sp>
        <p:nvSpPr>
          <p:cNvPr id="541" name="Google Shape;541;p65"/>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542" name="Google Shape;542;p6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know….Just hear me out. </a:t>
            </a:r>
            <a:endParaRPr/>
          </a:p>
        </p:txBody>
      </p:sp>
      <p:cxnSp>
        <p:nvCxnSpPr>
          <p:cNvPr id="543" name="Google Shape;543;p65"/>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6"/>
          <p:cNvSpPr txBox="1"/>
          <p:nvPr>
            <p:ph type="title"/>
          </p:nvPr>
        </p:nvSpPr>
        <p:spPr>
          <a:xfrm>
            <a:off x="938500" y="445025"/>
            <a:ext cx="531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Compliance</a:t>
            </a:r>
            <a:endParaRPr>
              <a:solidFill>
                <a:schemeClr val="accent1"/>
              </a:solidFill>
            </a:endParaRPr>
          </a:p>
        </p:txBody>
      </p:sp>
      <p:sp>
        <p:nvSpPr>
          <p:cNvPr id="549" name="Google Shape;549;p66"/>
          <p:cNvSpPr txBox="1"/>
          <p:nvPr>
            <p:ph idx="1" type="body"/>
          </p:nvPr>
        </p:nvSpPr>
        <p:spPr>
          <a:xfrm>
            <a:off x="938500" y="1147850"/>
            <a:ext cx="4946400" cy="2760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NIST SP 800.53</a:t>
            </a:r>
            <a:endParaRPr/>
          </a:p>
          <a:p>
            <a:pPr indent="-317500" lvl="0" marL="457200" rtl="0" algn="l">
              <a:lnSpc>
                <a:spcPct val="150000"/>
              </a:lnSpc>
              <a:spcBef>
                <a:spcPts val="0"/>
              </a:spcBef>
              <a:spcAft>
                <a:spcPts val="0"/>
              </a:spcAft>
              <a:buSzPts val="1400"/>
              <a:buChar char="●"/>
            </a:pPr>
            <a:r>
              <a:rPr lang="en"/>
              <a:t>HIPAA (Health Insurance Portability and Accountability Act)</a:t>
            </a:r>
            <a:endParaRPr/>
          </a:p>
          <a:p>
            <a:pPr indent="-317500" lvl="0" marL="457200" rtl="0" algn="l">
              <a:lnSpc>
                <a:spcPct val="150000"/>
              </a:lnSpc>
              <a:spcBef>
                <a:spcPts val="0"/>
              </a:spcBef>
              <a:spcAft>
                <a:spcPts val="0"/>
              </a:spcAft>
              <a:buSzPts val="1400"/>
              <a:buChar char="●"/>
            </a:pPr>
            <a:r>
              <a:rPr lang="en"/>
              <a:t>PCI-DSS (Payment Card Industry Data Security Standard)</a:t>
            </a:r>
            <a:endParaRPr/>
          </a:p>
          <a:p>
            <a:pPr indent="-317500" lvl="0" marL="457200" rtl="0" algn="l">
              <a:lnSpc>
                <a:spcPct val="150000"/>
              </a:lnSpc>
              <a:spcBef>
                <a:spcPts val="0"/>
              </a:spcBef>
              <a:spcAft>
                <a:spcPts val="0"/>
              </a:spcAft>
              <a:buSzPts val="1400"/>
              <a:buChar char="●"/>
            </a:pPr>
            <a:r>
              <a:rPr lang="en"/>
              <a:t>FedRAMP (Federal Risk and Authorization Management Program)</a:t>
            </a:r>
            <a:endParaRPr/>
          </a:p>
          <a:p>
            <a:pPr indent="-317500" lvl="0" marL="457200" rtl="0" algn="l">
              <a:lnSpc>
                <a:spcPct val="150000"/>
              </a:lnSpc>
              <a:spcBef>
                <a:spcPts val="0"/>
              </a:spcBef>
              <a:spcAft>
                <a:spcPts val="0"/>
              </a:spcAft>
              <a:buSzPts val="1400"/>
              <a:buChar char="●"/>
            </a:pPr>
            <a:r>
              <a:rPr lang="en"/>
              <a:t>GDPR (General Data Protection Regulation)</a:t>
            </a:r>
            <a:endParaRPr/>
          </a:p>
          <a:p>
            <a:pPr indent="-317500" lvl="1" marL="914400" rtl="0" algn="l">
              <a:lnSpc>
                <a:spcPct val="150000"/>
              </a:lnSpc>
              <a:spcBef>
                <a:spcPts val="0"/>
              </a:spcBef>
              <a:spcAft>
                <a:spcPts val="0"/>
              </a:spcAft>
              <a:buSzPts val="1400"/>
              <a:buChar char="○"/>
            </a:pPr>
            <a:r>
              <a:rPr lang="en"/>
              <a:t>European Union</a:t>
            </a:r>
            <a:endParaRPr/>
          </a:p>
          <a:p>
            <a:pPr indent="-317500" lvl="0" marL="457200" rtl="0" algn="l">
              <a:lnSpc>
                <a:spcPct val="150000"/>
              </a:lnSpc>
              <a:spcBef>
                <a:spcPts val="0"/>
              </a:spcBef>
              <a:spcAft>
                <a:spcPts val="0"/>
              </a:spcAft>
              <a:buSzPts val="1400"/>
              <a:buChar char="●"/>
            </a:pPr>
            <a:r>
              <a:rPr lang="en"/>
              <a:t>DISA STIG - Typically </a:t>
            </a:r>
            <a:r>
              <a:rPr lang="en"/>
              <a:t>associated</a:t>
            </a:r>
            <a:r>
              <a:rPr lang="en"/>
              <a:t> with the Department of Defense</a:t>
            </a:r>
            <a:endParaRPr/>
          </a:p>
          <a:p>
            <a:pPr indent="0" lvl="0" marL="0" rtl="0" algn="l">
              <a:spcBef>
                <a:spcPts val="1600"/>
              </a:spcBef>
              <a:spcAft>
                <a:spcPts val="1600"/>
              </a:spcAft>
              <a:buNone/>
            </a:pPr>
            <a:r>
              <a:t/>
            </a:r>
            <a:endParaRPr sz="1100"/>
          </a:p>
        </p:txBody>
      </p:sp>
      <p:cxnSp>
        <p:nvCxnSpPr>
          <p:cNvPr id="550" name="Google Shape;550;p6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ph type="title"/>
          </p:nvPr>
        </p:nvSpPr>
        <p:spPr>
          <a:xfrm>
            <a:off x="938500" y="445025"/>
            <a:ext cx="531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Compliance - NIST 800.53 rev 4</a:t>
            </a:r>
            <a:endParaRPr>
              <a:solidFill>
                <a:schemeClr val="accent1"/>
              </a:solidFill>
            </a:endParaRPr>
          </a:p>
        </p:txBody>
      </p:sp>
      <p:sp>
        <p:nvSpPr>
          <p:cNvPr id="556" name="Google Shape;556;p67"/>
          <p:cNvSpPr txBox="1"/>
          <p:nvPr>
            <p:ph idx="1" type="body"/>
          </p:nvPr>
        </p:nvSpPr>
        <p:spPr>
          <a:xfrm>
            <a:off x="938500" y="11379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total of 20 control </a:t>
            </a:r>
            <a:r>
              <a:rPr lang="en"/>
              <a:t>families. Some of the notable families include: </a:t>
            </a:r>
            <a:endParaRPr/>
          </a:p>
          <a:p>
            <a:pPr indent="-317500" lvl="0" marL="457200" rtl="0" algn="l">
              <a:lnSpc>
                <a:spcPct val="115000"/>
              </a:lnSpc>
              <a:spcBef>
                <a:spcPts val="1600"/>
              </a:spcBef>
              <a:spcAft>
                <a:spcPts val="0"/>
              </a:spcAft>
              <a:buSzPts val="1400"/>
              <a:buChar char="●"/>
            </a:pPr>
            <a:r>
              <a:rPr lang="en"/>
              <a:t>AC: Access Control</a:t>
            </a:r>
            <a:endParaRPr/>
          </a:p>
          <a:p>
            <a:pPr indent="-317500" lvl="0" marL="457200" rtl="0" algn="l">
              <a:lnSpc>
                <a:spcPct val="115000"/>
              </a:lnSpc>
              <a:spcBef>
                <a:spcPts val="0"/>
              </a:spcBef>
              <a:spcAft>
                <a:spcPts val="0"/>
              </a:spcAft>
              <a:buSzPts val="1400"/>
              <a:buChar char="●"/>
            </a:pPr>
            <a:r>
              <a:rPr lang="en"/>
              <a:t>AU: Audit and Accountability </a:t>
            </a:r>
            <a:endParaRPr/>
          </a:p>
          <a:p>
            <a:pPr indent="-317500" lvl="0" marL="457200" rtl="0" algn="l">
              <a:lnSpc>
                <a:spcPct val="115000"/>
              </a:lnSpc>
              <a:spcBef>
                <a:spcPts val="0"/>
              </a:spcBef>
              <a:spcAft>
                <a:spcPts val="0"/>
              </a:spcAft>
              <a:buSzPts val="1400"/>
              <a:buChar char="●"/>
            </a:pPr>
            <a:r>
              <a:rPr lang="en"/>
              <a:t>IA: Identification and Authentication</a:t>
            </a:r>
            <a:endParaRPr/>
          </a:p>
          <a:p>
            <a:pPr indent="-317500" lvl="0" marL="457200" rtl="0" algn="l">
              <a:lnSpc>
                <a:spcPct val="115000"/>
              </a:lnSpc>
              <a:spcBef>
                <a:spcPts val="0"/>
              </a:spcBef>
              <a:spcAft>
                <a:spcPts val="0"/>
              </a:spcAft>
              <a:buSzPts val="1400"/>
              <a:buChar char="●"/>
            </a:pPr>
            <a:r>
              <a:rPr lang="en"/>
              <a:t>IR: Incident Response</a:t>
            </a:r>
            <a:endParaRPr/>
          </a:p>
          <a:p>
            <a:pPr indent="-317500" lvl="0" marL="457200" rtl="0" algn="l">
              <a:lnSpc>
                <a:spcPct val="115000"/>
              </a:lnSpc>
              <a:spcBef>
                <a:spcPts val="0"/>
              </a:spcBef>
              <a:spcAft>
                <a:spcPts val="0"/>
              </a:spcAft>
              <a:buSzPts val="1400"/>
              <a:buChar char="●"/>
            </a:pPr>
            <a:r>
              <a:rPr lang="en"/>
              <a:t>SC: System and Communications Protection</a:t>
            </a:r>
            <a:endParaRPr/>
          </a:p>
          <a:p>
            <a:pPr indent="-317500" lvl="0" marL="457200" rtl="0" algn="l">
              <a:lnSpc>
                <a:spcPct val="115000"/>
              </a:lnSpc>
              <a:spcBef>
                <a:spcPts val="0"/>
              </a:spcBef>
              <a:spcAft>
                <a:spcPts val="0"/>
              </a:spcAft>
              <a:buSzPts val="1400"/>
              <a:buChar char="●"/>
            </a:pPr>
            <a:r>
              <a:rPr lang="en"/>
              <a:t>SI: System and Information Integrity</a:t>
            </a:r>
            <a:endParaRPr/>
          </a:p>
        </p:txBody>
      </p:sp>
      <p:cxnSp>
        <p:nvCxnSpPr>
          <p:cNvPr id="557" name="Google Shape;557;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AI/Machine Learning</a:t>
            </a:r>
            <a:endParaRPr/>
          </a:p>
        </p:txBody>
      </p:sp>
      <p:sp>
        <p:nvSpPr>
          <p:cNvPr id="563" name="Google Shape;563;p6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564" name="Google Shape;564;p68"/>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robot elephant in the room</a:t>
            </a:r>
            <a:endParaRPr/>
          </a:p>
        </p:txBody>
      </p:sp>
      <p:cxnSp>
        <p:nvCxnSpPr>
          <p:cNvPr id="565" name="Google Shape;565;p6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Intelligence/Machine Learning</a:t>
            </a:r>
            <a:endParaRPr/>
          </a:p>
        </p:txBody>
      </p:sp>
      <p:sp>
        <p:nvSpPr>
          <p:cNvPr id="571" name="Google Shape;571;p69"/>
          <p:cNvSpPr txBox="1"/>
          <p:nvPr>
            <p:ph idx="1" type="body"/>
          </p:nvPr>
        </p:nvSpPr>
        <p:spPr>
          <a:xfrm>
            <a:off x="938500" y="1246025"/>
            <a:ext cx="7172100" cy="329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100" u="sng"/>
              <a:t>Note: Output from LLMs (Large Language Models) should always be verified for authenticity</a:t>
            </a:r>
            <a:endParaRPr i="1" sz="1100" u="sng"/>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 sz="1200"/>
              <a:t>Educational/professional uses </a:t>
            </a:r>
            <a:endParaRPr sz="1200"/>
          </a:p>
          <a:p>
            <a:pPr indent="-304800" lvl="0" marL="457200" rtl="0" algn="l">
              <a:lnSpc>
                <a:spcPct val="115000"/>
              </a:lnSpc>
              <a:spcBef>
                <a:spcPts val="0"/>
              </a:spcBef>
              <a:spcAft>
                <a:spcPts val="0"/>
              </a:spcAft>
              <a:buSzPts val="1200"/>
              <a:buChar char="-"/>
            </a:pPr>
            <a:r>
              <a:rPr lang="en" sz="1200"/>
              <a:t>Research</a:t>
            </a:r>
            <a:endParaRPr sz="1200"/>
          </a:p>
          <a:p>
            <a:pPr indent="-304800" lvl="0" marL="457200" rtl="0" algn="l">
              <a:lnSpc>
                <a:spcPct val="115000"/>
              </a:lnSpc>
              <a:spcBef>
                <a:spcPts val="0"/>
              </a:spcBef>
              <a:spcAft>
                <a:spcPts val="0"/>
              </a:spcAft>
              <a:buSzPts val="1200"/>
              <a:buChar char="-"/>
            </a:pPr>
            <a:r>
              <a:rPr lang="en" sz="1200"/>
              <a:t>Summarization </a:t>
            </a:r>
            <a:endParaRPr sz="1200"/>
          </a:p>
          <a:p>
            <a:pPr indent="-304800" lvl="0" marL="457200" rtl="0" algn="l">
              <a:lnSpc>
                <a:spcPct val="115000"/>
              </a:lnSpc>
              <a:spcBef>
                <a:spcPts val="0"/>
              </a:spcBef>
              <a:spcAft>
                <a:spcPts val="0"/>
              </a:spcAft>
              <a:buSzPts val="1200"/>
              <a:buChar char="-"/>
            </a:pPr>
            <a:r>
              <a:rPr lang="en" sz="1200"/>
              <a:t>Code examples and reference information (grain of salt)</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Red team </a:t>
            </a:r>
            <a:endParaRPr sz="1200"/>
          </a:p>
          <a:p>
            <a:pPr indent="-304800" lvl="0" marL="457200" rtl="0" algn="l">
              <a:lnSpc>
                <a:spcPct val="115000"/>
              </a:lnSpc>
              <a:spcBef>
                <a:spcPts val="0"/>
              </a:spcBef>
              <a:spcAft>
                <a:spcPts val="0"/>
              </a:spcAft>
              <a:buSzPts val="1200"/>
              <a:buChar char="-"/>
            </a:pPr>
            <a:r>
              <a:rPr lang="en" sz="1200"/>
              <a:t>Malware generation</a:t>
            </a:r>
            <a:endParaRPr sz="1200"/>
          </a:p>
          <a:p>
            <a:pPr indent="-304800" lvl="0" marL="457200" rtl="0" algn="l">
              <a:lnSpc>
                <a:spcPct val="115000"/>
              </a:lnSpc>
              <a:spcBef>
                <a:spcPts val="0"/>
              </a:spcBef>
              <a:spcAft>
                <a:spcPts val="0"/>
              </a:spcAft>
              <a:buSzPts val="1200"/>
              <a:buChar char="-"/>
            </a:pPr>
            <a:r>
              <a:rPr lang="en" sz="1200"/>
              <a:t>Phishing campaigns </a:t>
            </a:r>
            <a:endParaRPr sz="1200"/>
          </a:p>
          <a:p>
            <a:pPr indent="-304800" lvl="0" marL="457200" rtl="0" algn="l">
              <a:lnSpc>
                <a:spcPct val="115000"/>
              </a:lnSpc>
              <a:spcBef>
                <a:spcPts val="0"/>
              </a:spcBef>
              <a:spcAft>
                <a:spcPts val="0"/>
              </a:spcAft>
              <a:buSzPts val="1200"/>
              <a:buChar char="-"/>
            </a:pPr>
            <a:r>
              <a:rPr lang="en" sz="1200"/>
              <a:t>Deepfakes, fraud, hoaxes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Blue team</a:t>
            </a:r>
            <a:endParaRPr sz="1200"/>
          </a:p>
          <a:p>
            <a:pPr indent="-304800" lvl="0" marL="457200" rtl="0" algn="l">
              <a:lnSpc>
                <a:spcPct val="115000"/>
              </a:lnSpc>
              <a:spcBef>
                <a:spcPts val="0"/>
              </a:spcBef>
              <a:spcAft>
                <a:spcPts val="0"/>
              </a:spcAft>
              <a:buSzPts val="1200"/>
              <a:buChar char="-"/>
            </a:pPr>
            <a:r>
              <a:rPr lang="en" sz="1200"/>
              <a:t>Signals intelligence</a:t>
            </a:r>
            <a:endParaRPr sz="1200"/>
          </a:p>
          <a:p>
            <a:pPr indent="-304800" lvl="0" marL="457200" rtl="0" algn="l">
              <a:lnSpc>
                <a:spcPct val="115000"/>
              </a:lnSpc>
              <a:spcBef>
                <a:spcPts val="0"/>
              </a:spcBef>
              <a:spcAft>
                <a:spcPts val="0"/>
              </a:spcAft>
              <a:buSzPts val="1200"/>
              <a:buChar char="-"/>
            </a:pPr>
            <a:r>
              <a:rPr lang="en" sz="1200"/>
              <a:t>Detections engineering for anomalies in large datasets </a:t>
            </a:r>
            <a:endParaRPr sz="1200"/>
          </a:p>
          <a:p>
            <a:pPr indent="-304800" lvl="0" marL="457200" rtl="0" algn="l">
              <a:lnSpc>
                <a:spcPct val="115000"/>
              </a:lnSpc>
              <a:spcBef>
                <a:spcPts val="0"/>
              </a:spcBef>
              <a:spcAft>
                <a:spcPts val="0"/>
              </a:spcAft>
              <a:buSzPts val="1200"/>
              <a:buChar char="-"/>
            </a:pPr>
            <a:r>
              <a:rPr lang="en" sz="1200"/>
              <a:t>Documentation</a:t>
            </a:r>
            <a:endParaRPr sz="1200"/>
          </a:p>
        </p:txBody>
      </p:sp>
      <p:cxnSp>
        <p:nvCxnSpPr>
          <p:cNvPr id="572" name="Google Shape;572;p6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76" name="Shape 576"/>
        <p:cNvGrpSpPr/>
        <p:nvPr/>
      </p:nvGrpSpPr>
      <p:grpSpPr>
        <a:xfrm>
          <a:off x="0" y="0"/>
          <a:ext cx="0" cy="0"/>
          <a:chOff x="0" y="0"/>
          <a:chExt cx="0" cy="0"/>
        </a:xfrm>
      </p:grpSpPr>
      <p:sp>
        <p:nvSpPr>
          <p:cNvPr id="577" name="Google Shape;577;p70"/>
          <p:cNvSpPr txBox="1"/>
          <p:nvPr>
            <p:ph idx="4294967295" type="ctrTitle"/>
          </p:nvPr>
        </p:nvSpPr>
        <p:spPr>
          <a:xfrm>
            <a:off x="941300" y="504375"/>
            <a:ext cx="5442900" cy="26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MITRE ATLAS</a:t>
            </a:r>
            <a:endParaRPr>
              <a:solidFill>
                <a:schemeClr val="accent1"/>
              </a:solidFill>
            </a:endParaRPr>
          </a:p>
        </p:txBody>
      </p:sp>
      <p:cxnSp>
        <p:nvCxnSpPr>
          <p:cNvPr id="578" name="Google Shape;578;p7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79" name="Google Shape;579;p70"/>
          <p:cNvSpPr txBox="1"/>
          <p:nvPr/>
        </p:nvSpPr>
        <p:spPr>
          <a:xfrm>
            <a:off x="3005400" y="4296500"/>
            <a:ext cx="2979300" cy="38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ontserrat"/>
                <a:ea typeface="Montserrat"/>
                <a:cs typeface="Montserrat"/>
                <a:sym typeface="Montserrat"/>
              </a:rPr>
              <a:t>https://atlas.mitre.org</a:t>
            </a:r>
            <a:endParaRPr sz="1800">
              <a:solidFill>
                <a:schemeClr val="dk2"/>
              </a:solidFill>
              <a:latin typeface="Montserrat"/>
              <a:ea typeface="Montserrat"/>
              <a:cs typeface="Montserrat"/>
              <a:sym typeface="Montserrat"/>
            </a:endParaRPr>
          </a:p>
        </p:txBody>
      </p:sp>
      <p:pic>
        <p:nvPicPr>
          <p:cNvPr id="580" name="Google Shape;580;p70"/>
          <p:cNvPicPr preferRelativeResize="0"/>
          <p:nvPr/>
        </p:nvPicPr>
        <p:blipFill>
          <a:blip r:embed="rId3">
            <a:alphaModFix/>
          </a:blip>
          <a:stretch>
            <a:fillRect/>
          </a:stretch>
        </p:blipFill>
        <p:spPr>
          <a:xfrm>
            <a:off x="225900" y="1517325"/>
            <a:ext cx="8767426" cy="210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71"/>
          <p:cNvGrpSpPr/>
          <p:nvPr/>
        </p:nvGrpSpPr>
        <p:grpSpPr>
          <a:xfrm>
            <a:off x="209300" y="1270307"/>
            <a:ext cx="8696873" cy="2119868"/>
            <a:chOff x="1247650" y="2075423"/>
            <a:chExt cx="6648477" cy="1557238"/>
          </a:xfrm>
        </p:grpSpPr>
        <p:sp>
          <p:nvSpPr>
            <p:cNvPr id="586" name="Google Shape;586;p7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Supply Chain </a:t>
              </a:r>
              <a:r>
                <a:rPr b="1" lang="en">
                  <a:solidFill>
                    <a:schemeClr val="lt1"/>
                  </a:solidFill>
                </a:rPr>
                <a:t>Vulnerabilities</a:t>
              </a:r>
              <a:endParaRPr b="1">
                <a:solidFill>
                  <a:schemeClr val="lt1"/>
                </a:solidFill>
              </a:endParaRPr>
            </a:p>
          </p:txBody>
        </p:sp>
        <p:sp>
          <p:nvSpPr>
            <p:cNvPr id="587" name="Google Shape;587;p7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Model Denial of Service</a:t>
              </a:r>
              <a:endParaRPr b="1">
                <a:solidFill>
                  <a:schemeClr val="lt1"/>
                </a:solidFill>
              </a:endParaRPr>
            </a:p>
          </p:txBody>
        </p:sp>
        <p:sp>
          <p:nvSpPr>
            <p:cNvPr id="588" name="Google Shape;588;p7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chemeClr val="accent6"/>
                  </a:highlight>
                </a:rPr>
                <a:t>Prompt Injection</a:t>
              </a:r>
              <a:endParaRPr b="1">
                <a:solidFill>
                  <a:schemeClr val="lt1"/>
                </a:solidFill>
                <a:highlight>
                  <a:schemeClr val="accent6"/>
                </a:highlight>
              </a:endParaRPr>
            </a:p>
          </p:txBody>
        </p:sp>
        <p:sp>
          <p:nvSpPr>
            <p:cNvPr id="589" name="Google Shape;589;p7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Insecure Object Handling</a:t>
              </a:r>
              <a:endParaRPr b="1">
                <a:solidFill>
                  <a:schemeClr val="lt1"/>
                </a:solidFill>
              </a:endParaRPr>
            </a:p>
          </p:txBody>
        </p:sp>
        <p:sp>
          <p:nvSpPr>
            <p:cNvPr id="590" name="Google Shape;590;p7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Training Data Poisoning</a:t>
              </a:r>
              <a:endParaRPr b="1">
                <a:solidFill>
                  <a:schemeClr val="lt1"/>
                </a:solidFill>
              </a:endParaRPr>
            </a:p>
          </p:txBody>
        </p:sp>
        <p:sp>
          <p:nvSpPr>
            <p:cNvPr id="591" name="Google Shape;591;p7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chemeClr val="lt1"/>
                </a:solidFill>
              </a:endParaRPr>
            </a:p>
          </p:txBody>
        </p:sp>
      </p:grpSp>
      <p:sp>
        <p:nvSpPr>
          <p:cNvPr id="592" name="Google Shape;592;p71"/>
          <p:cNvSpPr txBox="1"/>
          <p:nvPr>
            <p:ph type="title"/>
          </p:nvPr>
        </p:nvSpPr>
        <p:spPr>
          <a:xfrm>
            <a:off x="938500" y="445025"/>
            <a:ext cx="7081800" cy="5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OWASP Top Ten for LLM Applications (1-5)</a:t>
            </a:r>
            <a:endParaRPr/>
          </a:p>
        </p:txBody>
      </p:sp>
      <p:sp>
        <p:nvSpPr>
          <p:cNvPr id="593" name="Google Shape;593;p71"/>
          <p:cNvSpPr txBox="1"/>
          <p:nvPr/>
        </p:nvSpPr>
        <p:spPr>
          <a:xfrm>
            <a:off x="1104325" y="4120100"/>
            <a:ext cx="45180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ontserrat"/>
                <a:ea typeface="Montserrat"/>
                <a:cs typeface="Montserrat"/>
                <a:sym typeface="Montserrat"/>
              </a:rPr>
              <a:t>https://genai.owasp.org/resource/llm-top-10-for-llms-v1-1/</a:t>
            </a:r>
            <a:endParaRPr sz="1200">
              <a:solidFill>
                <a:schemeClr val="dk2"/>
              </a:solidFill>
              <a:latin typeface="Montserrat"/>
              <a:ea typeface="Montserrat"/>
              <a:cs typeface="Montserrat"/>
              <a:sym typeface="Montserrat"/>
            </a:endParaRPr>
          </a:p>
        </p:txBody>
      </p:sp>
      <p:cxnSp>
        <p:nvCxnSpPr>
          <p:cNvPr id="594" name="Google Shape;594;p7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2"/>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Continuous</a:t>
            </a:r>
            <a:r>
              <a:rPr lang="en"/>
              <a:t>  Learning</a:t>
            </a:r>
            <a:endParaRPr/>
          </a:p>
        </p:txBody>
      </p:sp>
      <p:sp>
        <p:nvSpPr>
          <p:cNvPr id="600" name="Google Shape;600;p72"/>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07</a:t>
            </a:r>
            <a:endParaRPr/>
          </a:p>
        </p:txBody>
      </p:sp>
      <p:sp>
        <p:nvSpPr>
          <p:cNvPr id="601" name="Google Shape;601;p72"/>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“Continuous improvement is better than delayed perfection”</a:t>
            </a:r>
            <a:endParaRPr/>
          </a:p>
        </p:txBody>
      </p:sp>
      <p:cxnSp>
        <p:nvCxnSpPr>
          <p:cNvPr id="602" name="Google Shape;602;p72"/>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never stops…</a:t>
            </a:r>
            <a:endParaRPr/>
          </a:p>
        </p:txBody>
      </p:sp>
      <p:cxnSp>
        <p:nvCxnSpPr>
          <p:cNvPr id="608" name="Google Shape;608;p7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09" name="Google Shape;609;p73"/>
          <p:cNvSpPr txBox="1"/>
          <p:nvPr>
            <p:ph idx="4294967295" type="body"/>
          </p:nvPr>
        </p:nvSpPr>
        <p:spPr>
          <a:xfrm>
            <a:off x="1477925" y="4259100"/>
            <a:ext cx="6411900" cy="58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rPr>
              <a:t>“Upgrade your grey matter, cause one day it may matter.”</a:t>
            </a:r>
            <a:r>
              <a:rPr lang="en" sz="1200">
                <a:solidFill>
                  <a:schemeClr val="lt1"/>
                </a:solidFill>
              </a:rPr>
              <a:t> </a:t>
            </a:r>
            <a:endParaRPr sz="1200">
              <a:solidFill>
                <a:schemeClr val="lt1"/>
              </a:solidFill>
            </a:endParaRPr>
          </a:p>
          <a:p>
            <a:pPr indent="0" lvl="0" marL="0" rtl="0" algn="ctr">
              <a:spcBef>
                <a:spcPts val="1600"/>
              </a:spcBef>
              <a:spcAft>
                <a:spcPts val="0"/>
              </a:spcAft>
              <a:buNone/>
            </a:pPr>
            <a:r>
              <a:rPr lang="en" sz="1200">
                <a:solidFill>
                  <a:schemeClr val="lt1"/>
                </a:solidFill>
              </a:rPr>
              <a:t>Deltron 3030</a:t>
            </a:r>
            <a:endParaRPr sz="1200">
              <a:solidFill>
                <a:schemeClr val="lt1"/>
              </a:solidFill>
            </a:endParaRPr>
          </a:p>
          <a:p>
            <a:pPr indent="0" lvl="0" marL="0" rtl="0" algn="ctr">
              <a:spcBef>
                <a:spcPts val="1600"/>
              </a:spcBef>
              <a:spcAft>
                <a:spcPts val="1600"/>
              </a:spcAft>
              <a:buNone/>
            </a:pPr>
            <a:r>
              <a:t/>
            </a:r>
            <a:endParaRPr sz="1200">
              <a:solidFill>
                <a:schemeClr val="lt1"/>
              </a:solidFill>
            </a:endParaRPr>
          </a:p>
        </p:txBody>
      </p:sp>
      <p:pic>
        <p:nvPicPr>
          <p:cNvPr id="610" name="Google Shape;610;p73"/>
          <p:cNvPicPr preferRelativeResize="0"/>
          <p:nvPr/>
        </p:nvPicPr>
        <p:blipFill>
          <a:blip r:embed="rId3">
            <a:alphaModFix/>
          </a:blip>
          <a:stretch>
            <a:fillRect/>
          </a:stretch>
        </p:blipFill>
        <p:spPr>
          <a:xfrm>
            <a:off x="3115125" y="1200800"/>
            <a:ext cx="2934600" cy="2934600"/>
          </a:xfrm>
          <a:prstGeom prst="rect">
            <a:avLst/>
          </a:prstGeom>
          <a:noFill/>
          <a:ln>
            <a:noFill/>
          </a:ln>
          <a:effectLst>
            <a:outerShdw blurRad="57150" rotWithShape="0" algn="bl" dir="60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14" name="Shape 614"/>
        <p:cNvGrpSpPr/>
        <p:nvPr/>
      </p:nvGrpSpPr>
      <p:grpSpPr>
        <a:xfrm>
          <a:off x="0" y="0"/>
          <a:ext cx="0" cy="0"/>
          <a:chOff x="0" y="0"/>
          <a:chExt cx="0" cy="0"/>
        </a:xfrm>
      </p:grpSpPr>
      <p:cxnSp>
        <p:nvCxnSpPr>
          <p:cNvPr id="615" name="Google Shape;615;p7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16" name="Google Shape;616;p74"/>
          <p:cNvSpPr txBox="1"/>
          <p:nvPr>
            <p:ph idx="4294967295"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Homelabs and other resources</a:t>
            </a:r>
            <a:endParaRPr>
              <a:solidFill>
                <a:schemeClr val="accent4"/>
              </a:solidFill>
            </a:endParaRPr>
          </a:p>
        </p:txBody>
      </p:sp>
      <p:sp>
        <p:nvSpPr>
          <p:cNvPr id="617" name="Google Shape;617;p74"/>
          <p:cNvSpPr txBox="1"/>
          <p:nvPr/>
        </p:nvSpPr>
        <p:spPr>
          <a:xfrm>
            <a:off x="1056050" y="1405525"/>
            <a:ext cx="5842500" cy="350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Font typeface="Montserrat"/>
              <a:buChar char="●"/>
            </a:pPr>
            <a:r>
              <a:rPr b="1" lang="en" sz="1600" u="sng">
                <a:solidFill>
                  <a:schemeClr val="lt1"/>
                </a:solidFill>
                <a:latin typeface="Montserrat"/>
                <a:ea typeface="Montserrat"/>
                <a:cs typeface="Montserrat"/>
                <a:sym typeface="Montserrat"/>
              </a:rPr>
              <a:t>Repurpose old hardware</a:t>
            </a:r>
            <a:endParaRPr b="1" sz="1600" u="sng">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Put that old laptop to use! </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u="sng">
                <a:solidFill>
                  <a:schemeClr val="lt1"/>
                </a:solidFill>
                <a:latin typeface="Montserrat"/>
                <a:ea typeface="Montserrat"/>
                <a:cs typeface="Montserrat"/>
                <a:sym typeface="Montserrat"/>
              </a:rPr>
              <a:t>Install VirtualBox, VMWare, or KVM</a:t>
            </a:r>
            <a:endParaRPr b="1" sz="1600" u="sng">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Doesn’t require any additional costs</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Can be used to learn about virtualization, networking, and the cloud</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u="sng">
                <a:solidFill>
                  <a:schemeClr val="lt1"/>
                </a:solidFill>
                <a:latin typeface="Montserrat"/>
                <a:ea typeface="Montserrat"/>
                <a:cs typeface="Montserrat"/>
                <a:sym typeface="Montserrat"/>
              </a:rPr>
              <a:t>Raspberry Pis</a:t>
            </a:r>
            <a:endParaRPr b="1" sz="1600" u="sng">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Low powered, inexpensive, &amp; can run Linux</a:t>
            </a:r>
            <a:endParaRPr sz="1600">
              <a:solidFill>
                <a:schemeClr val="lt1"/>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lt1"/>
              </a:buClr>
              <a:buSzPts val="1600"/>
              <a:buFont typeface="Montserrat"/>
              <a:buChar char="●"/>
            </a:pPr>
            <a:r>
              <a:rPr b="1" lang="en" sz="1600" u="sng">
                <a:solidFill>
                  <a:schemeClr val="lt1"/>
                </a:solidFill>
                <a:latin typeface="Montserrat"/>
                <a:ea typeface="Montserrat"/>
                <a:cs typeface="Montserrat"/>
                <a:sym typeface="Montserrat"/>
              </a:rPr>
              <a:t>Use cloud-based resources</a:t>
            </a:r>
            <a:endParaRPr b="1" sz="1600" u="sng">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A bridge to understanding enterprise (large scale) environments</a:t>
            </a:r>
            <a:endParaRPr sz="1600">
              <a:solidFill>
                <a:schemeClr val="lt1"/>
              </a:solidFill>
              <a:latin typeface="Montserrat"/>
              <a:ea typeface="Montserrat"/>
              <a:cs typeface="Montserrat"/>
              <a:sym typeface="Montserrat"/>
            </a:endParaRPr>
          </a:p>
          <a:p>
            <a:pPr indent="-330200" lvl="1" marL="914400" rtl="0" algn="l">
              <a:lnSpc>
                <a:spcPct val="115000"/>
              </a:lnSpc>
              <a:spcBef>
                <a:spcPts val="0"/>
              </a:spcBef>
              <a:spcAft>
                <a:spcPts val="0"/>
              </a:spcAft>
              <a:buClr>
                <a:schemeClr val="lt1"/>
              </a:buClr>
              <a:buSzPts val="1600"/>
              <a:buFont typeface="Montserrat"/>
              <a:buChar char="○"/>
            </a:pPr>
            <a:r>
              <a:rPr lang="en" sz="1600">
                <a:solidFill>
                  <a:schemeClr val="lt1"/>
                </a:solidFill>
                <a:latin typeface="Montserrat"/>
                <a:ea typeface="Montserrat"/>
                <a:cs typeface="Montserrat"/>
                <a:sym typeface="Montserrat"/>
              </a:rPr>
              <a:t>Can be very affordable if managed properly</a:t>
            </a:r>
            <a:endParaRPr sz="1600">
              <a:solidFill>
                <a:schemeClr val="lt1"/>
              </a:solidFill>
              <a:latin typeface="Montserrat"/>
              <a:ea typeface="Montserrat"/>
              <a:cs typeface="Montserrat"/>
              <a:sym typeface="Montserrat"/>
            </a:endParaRPr>
          </a:p>
        </p:txBody>
      </p:sp>
      <p:sp>
        <p:nvSpPr>
          <p:cNvPr id="618" name="Google Shape;618;p74"/>
          <p:cNvSpPr/>
          <p:nvPr/>
        </p:nvSpPr>
        <p:spPr>
          <a:xfrm>
            <a:off x="6582492" y="414020"/>
            <a:ext cx="2116638" cy="1910987"/>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Topics covered</a:t>
            </a:r>
            <a:endParaRPr>
              <a:solidFill>
                <a:schemeClr val="accent1"/>
              </a:solidFill>
            </a:endParaRPr>
          </a:p>
        </p:txBody>
      </p:sp>
      <p:sp>
        <p:nvSpPr>
          <p:cNvPr id="180" name="Google Shape;180;p39"/>
          <p:cNvSpPr txBox="1"/>
          <p:nvPr>
            <p:ph idx="1" type="body"/>
          </p:nvPr>
        </p:nvSpPr>
        <p:spPr>
          <a:xfrm>
            <a:off x="938500" y="1277000"/>
            <a:ext cx="4961700" cy="3364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Foundations</a:t>
            </a:r>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Security Fundamentals</a:t>
            </a:r>
            <a:endParaRPr b="1"/>
          </a:p>
          <a:p>
            <a:pPr indent="-342900" lvl="0" marL="457200" rtl="0" algn="l">
              <a:lnSpc>
                <a:spcPct val="150000"/>
              </a:lnSpc>
              <a:spcBef>
                <a:spcPts val="0"/>
              </a:spcBef>
              <a:spcAft>
                <a:spcPts val="0"/>
              </a:spcAft>
              <a:buClr>
                <a:schemeClr val="dk2"/>
              </a:buClr>
              <a:buSzPts val="1800"/>
              <a:buChar char="●"/>
            </a:pPr>
            <a:r>
              <a:rPr lang="en" sz="1800">
                <a:solidFill>
                  <a:schemeClr val="dk2"/>
                </a:solidFill>
              </a:rPr>
              <a:t>Roles</a:t>
            </a:r>
            <a:endParaRPr b="1"/>
          </a:p>
          <a:p>
            <a:pPr indent="-342900" lvl="0" marL="457200" rtl="0" algn="l">
              <a:lnSpc>
                <a:spcPct val="150000"/>
              </a:lnSpc>
              <a:spcBef>
                <a:spcPts val="0"/>
              </a:spcBef>
              <a:spcAft>
                <a:spcPts val="0"/>
              </a:spcAft>
              <a:buClr>
                <a:schemeClr val="dk2"/>
              </a:buClr>
              <a:buSzPts val="1800"/>
              <a:buChar char="●"/>
            </a:pPr>
            <a:r>
              <a:rPr lang="en" sz="1800">
                <a:solidFill>
                  <a:schemeClr val="dk2"/>
                </a:solidFill>
              </a:rPr>
              <a:t>Frameworks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Compliance</a:t>
            </a:r>
            <a:endParaRPr b="1"/>
          </a:p>
          <a:p>
            <a:pPr indent="-342900" lvl="0" marL="457200" rtl="0" algn="l">
              <a:lnSpc>
                <a:spcPct val="150000"/>
              </a:lnSpc>
              <a:spcBef>
                <a:spcPts val="0"/>
              </a:spcBef>
              <a:spcAft>
                <a:spcPts val="0"/>
              </a:spcAft>
              <a:buClr>
                <a:schemeClr val="dk2"/>
              </a:buClr>
              <a:buSzPts val="1800"/>
              <a:buChar char="●"/>
            </a:pPr>
            <a:r>
              <a:rPr lang="en" sz="1800">
                <a:solidFill>
                  <a:schemeClr val="dk2"/>
                </a:solidFill>
              </a:rPr>
              <a:t>AI/Machine Learning</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Continuous Learning</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Q&amp;A</a:t>
            </a:r>
            <a:endParaRPr b="1"/>
          </a:p>
        </p:txBody>
      </p:sp>
      <p:cxnSp>
        <p:nvCxnSpPr>
          <p:cNvPr id="181" name="Google Shape;181;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22" name="Shape 622"/>
        <p:cNvGrpSpPr/>
        <p:nvPr/>
      </p:nvGrpSpPr>
      <p:grpSpPr>
        <a:xfrm>
          <a:off x="0" y="0"/>
          <a:ext cx="0" cy="0"/>
          <a:chOff x="0" y="0"/>
          <a:chExt cx="0" cy="0"/>
        </a:xfrm>
      </p:grpSpPr>
      <p:pic>
        <p:nvPicPr>
          <p:cNvPr id="623" name="Google Shape;623;p75"/>
          <p:cNvPicPr preferRelativeResize="0"/>
          <p:nvPr/>
        </p:nvPicPr>
        <p:blipFill>
          <a:blip r:embed="rId3">
            <a:alphaModFix/>
          </a:blip>
          <a:stretch>
            <a:fillRect/>
          </a:stretch>
        </p:blipFill>
        <p:spPr>
          <a:xfrm>
            <a:off x="493738" y="364900"/>
            <a:ext cx="8156525" cy="450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6"/>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6"/>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0" name="Google Shape;630;p76"/>
          <p:cNvPicPr preferRelativeResize="0"/>
          <p:nvPr/>
        </p:nvPicPr>
        <p:blipFill>
          <a:blip r:embed="rId3">
            <a:alphaModFix/>
          </a:blip>
          <a:stretch>
            <a:fillRect/>
          </a:stretch>
        </p:blipFill>
        <p:spPr>
          <a:xfrm>
            <a:off x="0" y="0"/>
            <a:ext cx="9144003" cy="5143499"/>
          </a:xfrm>
          <a:prstGeom prst="rect">
            <a:avLst/>
          </a:prstGeom>
          <a:noFill/>
          <a:ln>
            <a:noFill/>
          </a:ln>
        </p:spPr>
      </p:pic>
      <p:sp>
        <p:nvSpPr>
          <p:cNvPr id="631" name="Google Shape;631;p76"/>
          <p:cNvSpPr txBox="1"/>
          <p:nvPr/>
        </p:nvSpPr>
        <p:spPr>
          <a:xfrm>
            <a:off x="1590825" y="4884700"/>
            <a:ext cx="5318100" cy="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600" u="sng">
                <a:solidFill>
                  <a:schemeClr val="hlink"/>
                </a:solidFill>
                <a:latin typeface="Montserrat"/>
                <a:ea typeface="Montserrat"/>
                <a:cs typeface="Montserrat"/>
                <a:sym typeface="Montserrat"/>
                <a:hlinkClick r:id="rId4"/>
              </a:rPr>
              <a:t>https://pauljerimy.com/security-certification-roadmap/</a:t>
            </a:r>
            <a:r>
              <a:rPr lang="en" sz="600">
                <a:solidFill>
                  <a:schemeClr val="dk1"/>
                </a:solidFill>
                <a:latin typeface="Montserrat"/>
                <a:ea typeface="Montserrat"/>
                <a:cs typeface="Montserrat"/>
                <a:sym typeface="Montserrat"/>
              </a:rPr>
              <a:t>      </a:t>
            </a:r>
            <a:endParaRPr sz="600">
              <a:solidFill>
                <a:schemeClr val="dk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7"/>
          <p:cNvSpPr txBox="1"/>
          <p:nvPr>
            <p:ph type="title"/>
          </p:nvPr>
        </p:nvSpPr>
        <p:spPr>
          <a:xfrm>
            <a:off x="924870" y="5317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37" name="Google Shape;637;p77"/>
          <p:cNvSpPr txBox="1"/>
          <p:nvPr>
            <p:ph idx="1" type="subTitle"/>
          </p:nvPr>
        </p:nvSpPr>
        <p:spPr>
          <a:xfrm>
            <a:off x="924875" y="1387100"/>
            <a:ext cx="41958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317500" lvl="0" marL="457200" rtl="0" algn="l">
              <a:spcBef>
                <a:spcPts val="0"/>
              </a:spcBef>
              <a:spcAft>
                <a:spcPts val="0"/>
              </a:spcAft>
              <a:buClr>
                <a:schemeClr val="accent2"/>
              </a:buClr>
              <a:buSzPts val="1400"/>
              <a:buChar char="●"/>
            </a:pPr>
            <a:r>
              <a:rPr lang="en" u="sng">
                <a:solidFill>
                  <a:schemeClr val="accent2"/>
                </a:solidFill>
                <a:hlinkClick r:id="rId3">
                  <a:extLst>
                    <a:ext uri="{A12FA001-AC4F-418D-AE19-62706E023703}">
                      <ahyp:hlinkClr val="tx"/>
                    </a:ext>
                  </a:extLst>
                </a:hlinkClick>
              </a:rPr>
              <a:t>alonzotech3030@gmail.com</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dk2"/>
                </a:solidFill>
              </a:rPr>
              <a:t>linkedin.com/in/alonzo-perry-782b915</a:t>
            </a:r>
            <a:endParaRPr>
              <a:solidFill>
                <a:schemeClr val="dk2"/>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lt1"/>
                </a:solidFill>
              </a:rPr>
              <a:t>(additional reference information and a copy of this presentation can be found on Github)</a:t>
            </a:r>
            <a:endParaRPr>
              <a:solidFill>
                <a:schemeClr val="lt1"/>
              </a:solidFill>
            </a:endParaRPr>
          </a:p>
          <a:p>
            <a:pPr indent="0" lvl="0" marL="0" rtl="0" algn="l">
              <a:spcBef>
                <a:spcPts val="0"/>
              </a:spcBef>
              <a:spcAft>
                <a:spcPts val="0"/>
              </a:spcAft>
              <a:buNone/>
            </a:pPr>
            <a:r>
              <a:t/>
            </a:r>
            <a:endParaRPr>
              <a:solidFill>
                <a:schemeClr val="dk2"/>
              </a:solidFill>
            </a:endParaRPr>
          </a:p>
          <a:p>
            <a:pPr indent="0" lvl="0" marL="0" rtl="0" algn="ctr">
              <a:spcBef>
                <a:spcPts val="0"/>
              </a:spcBef>
              <a:spcAft>
                <a:spcPts val="0"/>
              </a:spcAft>
              <a:buNone/>
            </a:pPr>
            <a:r>
              <a:rPr lang="en">
                <a:solidFill>
                  <a:schemeClr val="dk2"/>
                </a:solidFill>
              </a:rPr>
              <a:t>https://github.com/alonzoperry/CAM2024</a:t>
            </a:r>
            <a:endParaRPr>
              <a:solidFill>
                <a:schemeClr val="dk2"/>
              </a:solidFill>
            </a:endParaRPr>
          </a:p>
          <a:p>
            <a:pPr indent="0" lvl="0" marL="0" rtl="0" algn="l">
              <a:spcBef>
                <a:spcPts val="0"/>
              </a:spcBef>
              <a:spcAft>
                <a:spcPts val="0"/>
              </a:spcAft>
              <a:buNone/>
            </a:pP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638" name="Google Shape;638;p77"/>
          <p:cNvCxnSpPr/>
          <p:nvPr/>
        </p:nvCxnSpPr>
        <p:spPr>
          <a:xfrm>
            <a:off x="1013400" y="1086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639" name="Google Shape;639;p77"/>
          <p:cNvSpPr txBox="1"/>
          <p:nvPr/>
        </p:nvSpPr>
        <p:spPr>
          <a:xfrm>
            <a:off x="894900" y="419642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t/>
            </a:r>
            <a:endParaRPr sz="1100">
              <a:solidFill>
                <a:schemeClr val="accent1"/>
              </a:solidFill>
              <a:latin typeface="Montserrat ExtraBold"/>
              <a:ea typeface="Montserrat ExtraBold"/>
              <a:cs typeface="Montserrat ExtraBold"/>
              <a:sym typeface="Montserrat ExtraBold"/>
            </a:endParaRPr>
          </a:p>
        </p:txBody>
      </p:sp>
      <p:cxnSp>
        <p:nvCxnSpPr>
          <p:cNvPr id="640" name="Google Shape;640;p77"/>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 ideas</a:t>
            </a:r>
            <a:endParaRPr/>
          </a:p>
        </p:txBody>
      </p:sp>
      <p:sp>
        <p:nvSpPr>
          <p:cNvPr id="646" name="Google Shape;646;p78"/>
          <p:cNvSpPr txBox="1"/>
          <p:nvPr>
            <p:ph idx="1" type="body"/>
          </p:nvPr>
        </p:nvSpPr>
        <p:spPr>
          <a:xfrm>
            <a:off x="938500" y="1096175"/>
            <a:ext cx="4967100" cy="3605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Set up a virtual machine server (see homelabs slide)</a:t>
            </a:r>
            <a:endParaRPr sz="1200"/>
          </a:p>
          <a:p>
            <a:pPr indent="-304800" lvl="0" marL="457200" rtl="0" algn="l">
              <a:lnSpc>
                <a:spcPct val="115000"/>
              </a:lnSpc>
              <a:spcBef>
                <a:spcPts val="0"/>
              </a:spcBef>
              <a:spcAft>
                <a:spcPts val="0"/>
              </a:spcAft>
              <a:buSzPts val="1200"/>
              <a:buChar char="●"/>
            </a:pPr>
            <a:r>
              <a:rPr lang="en" sz="1200"/>
              <a:t>Set up a basic file server (as a bare metal host or VM)</a:t>
            </a:r>
            <a:endParaRPr sz="1200"/>
          </a:p>
          <a:p>
            <a:pPr indent="-304800" lvl="0" marL="457200" rtl="0" algn="l">
              <a:lnSpc>
                <a:spcPct val="115000"/>
              </a:lnSpc>
              <a:spcBef>
                <a:spcPts val="0"/>
              </a:spcBef>
              <a:spcAft>
                <a:spcPts val="0"/>
              </a:spcAft>
              <a:buSzPts val="1200"/>
              <a:buChar char="●"/>
            </a:pPr>
            <a:r>
              <a:rPr lang="en" sz="1200"/>
              <a:t>Set up a SIEM (Wazuh, Splunk) and analyze data from other machines on your network </a:t>
            </a:r>
            <a:endParaRPr sz="1200"/>
          </a:p>
          <a:p>
            <a:pPr indent="-304800" lvl="1" marL="914400" rtl="0" algn="l">
              <a:lnSpc>
                <a:spcPct val="115000"/>
              </a:lnSpc>
              <a:spcBef>
                <a:spcPts val="0"/>
              </a:spcBef>
              <a:spcAft>
                <a:spcPts val="0"/>
              </a:spcAft>
              <a:buSzPts val="1200"/>
              <a:buChar char="○"/>
            </a:pPr>
            <a:r>
              <a:rPr lang="en" sz="1200"/>
              <a:t>Learn how to create detections and alerts</a:t>
            </a:r>
            <a:endParaRPr sz="1200"/>
          </a:p>
          <a:p>
            <a:pPr indent="-304800" lvl="0" marL="457200" rtl="0" algn="l">
              <a:lnSpc>
                <a:spcPct val="115000"/>
              </a:lnSpc>
              <a:spcBef>
                <a:spcPts val="0"/>
              </a:spcBef>
              <a:spcAft>
                <a:spcPts val="0"/>
              </a:spcAft>
              <a:buSzPts val="1200"/>
              <a:buChar char="●"/>
            </a:pPr>
            <a:r>
              <a:rPr lang="en" sz="1200"/>
              <a:t>Set up “Security Onion” (Linux based infosec distro with several great tools out of the box including a SIEM)</a:t>
            </a:r>
            <a:endParaRPr sz="1200"/>
          </a:p>
          <a:p>
            <a:pPr indent="-304800" lvl="0" marL="457200" rtl="0" algn="l">
              <a:lnSpc>
                <a:spcPct val="115000"/>
              </a:lnSpc>
              <a:spcBef>
                <a:spcPts val="0"/>
              </a:spcBef>
              <a:spcAft>
                <a:spcPts val="0"/>
              </a:spcAft>
              <a:buSzPts val="1200"/>
              <a:buChar char="●"/>
            </a:pPr>
            <a:r>
              <a:rPr lang="en" sz="1200"/>
              <a:t>Create a backup server</a:t>
            </a:r>
            <a:endParaRPr sz="1200"/>
          </a:p>
          <a:p>
            <a:pPr indent="0" lvl="0" marL="457200" rtl="0" algn="l">
              <a:lnSpc>
                <a:spcPct val="115000"/>
              </a:lnSpc>
              <a:spcBef>
                <a:spcPts val="0"/>
              </a:spcBef>
              <a:spcAft>
                <a:spcPts val="0"/>
              </a:spcAft>
              <a:buNone/>
            </a:pPr>
            <a:br>
              <a:rPr lang="en" sz="1200"/>
            </a:br>
            <a:r>
              <a:rPr b="1" lang="en" sz="1200" u="sng"/>
              <a:t>Red Team</a:t>
            </a:r>
            <a:endParaRPr b="1" sz="1200" u="sng"/>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Install Kali Linux and learn about Red Team capabilities. </a:t>
            </a:r>
            <a:endParaRPr sz="1200"/>
          </a:p>
          <a:p>
            <a:pPr indent="-304800" lvl="0" marL="457200" rtl="0" algn="l">
              <a:lnSpc>
                <a:spcPct val="115000"/>
              </a:lnSpc>
              <a:spcBef>
                <a:spcPts val="0"/>
              </a:spcBef>
              <a:spcAft>
                <a:spcPts val="0"/>
              </a:spcAft>
              <a:buSzPts val="1200"/>
              <a:buChar char="●"/>
            </a:pPr>
            <a:r>
              <a:rPr lang="en" sz="1200"/>
              <a:t>Research password cracking with hashcat and “Jack the Ripper”</a:t>
            </a:r>
            <a:endParaRPr sz="1200"/>
          </a:p>
          <a:p>
            <a:pPr indent="-304800" lvl="0" marL="457200" rtl="0" algn="l">
              <a:lnSpc>
                <a:spcPct val="115000"/>
              </a:lnSpc>
              <a:spcBef>
                <a:spcPts val="0"/>
              </a:spcBef>
              <a:spcAft>
                <a:spcPts val="0"/>
              </a:spcAft>
              <a:buSzPts val="1200"/>
              <a:buChar char="●"/>
            </a:pPr>
            <a:r>
              <a:rPr lang="en" sz="1200"/>
              <a:t>Install “nmap” (network mapper/scanner) </a:t>
            </a:r>
            <a:endParaRPr sz="1200"/>
          </a:p>
          <a:p>
            <a:pPr indent="-304800" lvl="0" marL="457200" rtl="0" algn="l">
              <a:lnSpc>
                <a:spcPct val="115000"/>
              </a:lnSpc>
              <a:spcBef>
                <a:spcPts val="0"/>
              </a:spcBef>
              <a:spcAft>
                <a:spcPts val="0"/>
              </a:spcAft>
              <a:buSzPts val="1200"/>
              <a:buChar char="●"/>
            </a:pPr>
            <a:r>
              <a:rPr lang="en" sz="1200"/>
              <a:t>Set up a Malware analysis lab </a:t>
            </a:r>
            <a:endParaRPr sz="1200"/>
          </a:p>
          <a:p>
            <a:pPr indent="0" lvl="0" marL="4572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ctr">
              <a:lnSpc>
                <a:spcPct val="115000"/>
              </a:lnSpc>
              <a:spcBef>
                <a:spcPts val="0"/>
              </a:spcBef>
              <a:spcAft>
                <a:spcPts val="0"/>
              </a:spcAft>
              <a:buNone/>
            </a:pPr>
            <a:r>
              <a:rPr lang="en" sz="1100">
                <a:latin typeface="Arial"/>
                <a:ea typeface="Arial"/>
                <a:cs typeface="Arial"/>
                <a:sym typeface="Arial"/>
              </a:rPr>
              <a:t>(All of the above could be virtual machines on your server) </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a:p>
            <a:pPr indent="0" lvl="0" marL="914400" rtl="0" algn="l">
              <a:lnSpc>
                <a:spcPct val="115000"/>
              </a:lnSpc>
              <a:spcBef>
                <a:spcPts val="0"/>
              </a:spcBef>
              <a:spcAft>
                <a:spcPts val="0"/>
              </a:spcAft>
              <a:buNone/>
            </a:pPr>
            <a:r>
              <a:t/>
            </a:r>
            <a:endParaRPr sz="1100">
              <a:latin typeface="Arial"/>
              <a:ea typeface="Arial"/>
              <a:cs typeface="Arial"/>
              <a:sym typeface="Arial"/>
            </a:endParaRPr>
          </a:p>
        </p:txBody>
      </p:sp>
      <p:cxnSp>
        <p:nvCxnSpPr>
          <p:cNvPr id="647" name="Google Shape;647;p7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Acronyms</a:t>
            </a:r>
            <a:endParaRPr/>
          </a:p>
        </p:txBody>
      </p:sp>
      <p:sp>
        <p:nvSpPr>
          <p:cNvPr id="187" name="Google Shape;187;p40"/>
          <p:cNvSpPr txBox="1"/>
          <p:nvPr>
            <p:ph idx="1" type="body"/>
          </p:nvPr>
        </p:nvSpPr>
        <p:spPr>
          <a:xfrm>
            <a:off x="938500" y="1129925"/>
            <a:ext cx="4946400" cy="309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CWE:</a:t>
            </a:r>
            <a:r>
              <a:rPr lang="en"/>
              <a:t> Common </a:t>
            </a:r>
            <a:r>
              <a:rPr lang="en"/>
              <a:t>Weakness</a:t>
            </a:r>
            <a:r>
              <a:rPr lang="en"/>
              <a:t> Enumeration</a:t>
            </a:r>
            <a:endParaRPr/>
          </a:p>
          <a:p>
            <a:pPr indent="0" lvl="0" marL="0" rtl="0" algn="l">
              <a:spcBef>
                <a:spcPts val="1600"/>
              </a:spcBef>
              <a:spcAft>
                <a:spcPts val="0"/>
              </a:spcAft>
              <a:buNone/>
            </a:pPr>
            <a:r>
              <a:rPr b="1" lang="en"/>
              <a:t>CVE: </a:t>
            </a:r>
            <a:r>
              <a:rPr lang="en"/>
              <a:t>Common </a:t>
            </a:r>
            <a:r>
              <a:rPr lang="en"/>
              <a:t>Vulnerabilities</a:t>
            </a:r>
            <a:r>
              <a:rPr lang="en"/>
              <a:t> and Exposures</a:t>
            </a:r>
            <a:endParaRPr/>
          </a:p>
          <a:p>
            <a:pPr indent="0" lvl="0" marL="0" rtl="0" algn="l">
              <a:spcBef>
                <a:spcPts val="1600"/>
              </a:spcBef>
              <a:spcAft>
                <a:spcPts val="0"/>
              </a:spcAft>
              <a:buNone/>
            </a:pPr>
            <a:r>
              <a:rPr b="1" lang="en"/>
              <a:t>NVD:</a:t>
            </a:r>
            <a:r>
              <a:rPr lang="en"/>
              <a:t> National </a:t>
            </a:r>
            <a:r>
              <a:rPr lang="en"/>
              <a:t>Vulnerability</a:t>
            </a:r>
            <a:r>
              <a:rPr lang="en"/>
              <a:t> Database</a:t>
            </a:r>
            <a:br>
              <a:rPr lang="en"/>
            </a:br>
            <a:br>
              <a:rPr lang="en"/>
            </a:br>
            <a:r>
              <a:rPr b="1" lang="en"/>
              <a:t>IOC: </a:t>
            </a:r>
            <a:r>
              <a:rPr lang="en"/>
              <a:t>Indicators of </a:t>
            </a:r>
            <a:r>
              <a:rPr lang="en"/>
              <a:t>Compromise</a:t>
            </a:r>
            <a:br>
              <a:rPr lang="en"/>
            </a:br>
            <a:br>
              <a:rPr lang="en"/>
            </a:br>
            <a:r>
              <a:rPr b="1" lang="en"/>
              <a:t>APT:</a:t>
            </a:r>
            <a:r>
              <a:rPr lang="en"/>
              <a:t> Advanced </a:t>
            </a:r>
            <a:r>
              <a:rPr lang="en"/>
              <a:t>Persistent</a:t>
            </a:r>
            <a:r>
              <a:rPr lang="en"/>
              <a:t> Threat</a:t>
            </a:r>
            <a:br>
              <a:rPr lang="en"/>
            </a:br>
            <a:br>
              <a:rPr lang="en"/>
            </a:br>
            <a:r>
              <a:rPr b="1" lang="en"/>
              <a:t>TTP:</a:t>
            </a:r>
            <a:r>
              <a:rPr lang="en"/>
              <a:t> Tactics, Techniques &amp; Procedures</a:t>
            </a:r>
            <a:endParaRPr/>
          </a:p>
          <a:p>
            <a:pPr indent="0" lvl="0" marL="0" rtl="0" algn="l">
              <a:spcBef>
                <a:spcPts val="1600"/>
              </a:spcBef>
              <a:spcAft>
                <a:spcPts val="0"/>
              </a:spcAft>
              <a:buNone/>
            </a:pPr>
            <a:r>
              <a:rPr b="1" lang="en"/>
              <a:t>SOC</a:t>
            </a:r>
            <a:r>
              <a:rPr b="1" lang="en"/>
              <a:t>:</a:t>
            </a:r>
            <a:r>
              <a:rPr lang="en"/>
              <a:t> Security Operations Center</a:t>
            </a:r>
            <a:endParaRPr/>
          </a:p>
          <a:p>
            <a:pPr indent="0" lvl="0" marL="0" rtl="0" algn="l">
              <a:spcBef>
                <a:spcPts val="1600"/>
              </a:spcBef>
              <a:spcAft>
                <a:spcPts val="0"/>
              </a:spcAft>
              <a:buNone/>
            </a:pPr>
            <a:r>
              <a:rPr b="1" lang="en"/>
              <a:t>PII:</a:t>
            </a:r>
            <a:r>
              <a:rPr lang="en"/>
              <a:t> Personal Identifiable Information</a:t>
            </a:r>
            <a:endParaRPr/>
          </a:p>
          <a:p>
            <a:pPr indent="0" lvl="0" marL="0" rtl="0" algn="l">
              <a:spcBef>
                <a:spcPts val="1600"/>
              </a:spcBef>
              <a:spcAft>
                <a:spcPts val="1600"/>
              </a:spcAft>
              <a:buNone/>
            </a:pPr>
            <a:r>
              <a:rPr b="1" lang="en"/>
              <a:t>IoT: </a:t>
            </a:r>
            <a:r>
              <a:rPr lang="en"/>
              <a:t>Internet of Things</a:t>
            </a:r>
            <a:endParaRPr/>
          </a:p>
        </p:txBody>
      </p:sp>
      <p:cxnSp>
        <p:nvCxnSpPr>
          <p:cNvPr id="188" name="Google Shape;188;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type="title"/>
          </p:nvPr>
        </p:nvSpPr>
        <p:spPr>
          <a:xfrm>
            <a:off x="3762678" y="3177750"/>
            <a:ext cx="4978800" cy="60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Foundations</a:t>
            </a:r>
            <a:endParaRPr/>
          </a:p>
        </p:txBody>
      </p:sp>
      <p:sp>
        <p:nvSpPr>
          <p:cNvPr id="194" name="Google Shape;194;p41"/>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5" name="Google Shape;195;p41"/>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Suggestions for helpful prerequisites </a:t>
            </a:r>
            <a:endParaRPr/>
          </a:p>
        </p:txBody>
      </p:sp>
      <p:cxnSp>
        <p:nvCxnSpPr>
          <p:cNvPr id="196" name="Google Shape;196;p41"/>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00" name="Shape 200"/>
        <p:cNvGrpSpPr/>
        <p:nvPr/>
      </p:nvGrpSpPr>
      <p:grpSpPr>
        <a:xfrm>
          <a:off x="0" y="0"/>
          <a:ext cx="0" cy="0"/>
          <a:chOff x="0" y="0"/>
          <a:chExt cx="0" cy="0"/>
        </a:xfrm>
      </p:grpSpPr>
      <p:sp>
        <p:nvSpPr>
          <p:cNvPr id="201" name="Google Shape;201;p4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Use Strong Passwords </a:t>
            </a:r>
            <a:endParaRPr b="1"/>
          </a:p>
          <a:p>
            <a:pPr indent="-317500" lvl="0" marL="457200" rtl="0" algn="l">
              <a:spcBef>
                <a:spcPts val="1600"/>
              </a:spcBef>
              <a:spcAft>
                <a:spcPts val="0"/>
              </a:spcAft>
              <a:buSzPts val="1400"/>
              <a:buChar char="●"/>
            </a:pPr>
            <a:r>
              <a:rPr lang="en"/>
              <a:t>All passwords should be: </a:t>
            </a:r>
            <a:endParaRPr/>
          </a:p>
          <a:p>
            <a:pPr indent="-317500" lvl="1" marL="914400" rtl="0" algn="l">
              <a:lnSpc>
                <a:spcPct val="115000"/>
              </a:lnSpc>
              <a:spcBef>
                <a:spcPts val="0"/>
              </a:spcBef>
              <a:spcAft>
                <a:spcPts val="0"/>
              </a:spcAft>
              <a:buSzPts val="1400"/>
              <a:buChar char="○"/>
            </a:pPr>
            <a:r>
              <a:rPr lang="en"/>
              <a:t>Long: At least 16 characters </a:t>
            </a:r>
            <a:endParaRPr/>
          </a:p>
          <a:p>
            <a:pPr indent="-317500" lvl="1" marL="914400" rtl="0" algn="l">
              <a:lnSpc>
                <a:spcPct val="115000"/>
              </a:lnSpc>
              <a:spcBef>
                <a:spcPts val="0"/>
              </a:spcBef>
              <a:spcAft>
                <a:spcPts val="0"/>
              </a:spcAft>
              <a:buSzPts val="1400"/>
              <a:buChar char="○"/>
            </a:pPr>
            <a:r>
              <a:rPr lang="en"/>
              <a:t>Unique: Never reuse passwords </a:t>
            </a:r>
            <a:endParaRPr/>
          </a:p>
          <a:p>
            <a:pPr indent="-317500" lvl="1" marL="914400" rtl="0" algn="l">
              <a:lnSpc>
                <a:spcPct val="115000"/>
              </a:lnSpc>
              <a:spcBef>
                <a:spcPts val="0"/>
              </a:spcBef>
              <a:spcAft>
                <a:spcPts val="0"/>
              </a:spcAft>
              <a:buSzPts val="1400"/>
              <a:buChar char="○"/>
            </a:pPr>
            <a:r>
              <a:rPr lang="en"/>
              <a:t>Random: Use a random string of mixed-case letters, numbers and symbols, like: Yuc8$RikA34%ZoPPao98t </a:t>
            </a:r>
            <a:endParaRPr/>
          </a:p>
          <a:p>
            <a:pPr indent="0" lvl="0" marL="0" rtl="0" algn="l">
              <a:spcBef>
                <a:spcPts val="1600"/>
              </a:spcBef>
              <a:spcAft>
                <a:spcPts val="1600"/>
              </a:spcAft>
              <a:buNone/>
            </a:pPr>
            <a:r>
              <a:rPr lang="en"/>
              <a:t>Keep your passwords safe by using a password manager!</a:t>
            </a:r>
            <a:endParaRPr/>
          </a:p>
        </p:txBody>
      </p:sp>
      <p:sp>
        <p:nvSpPr>
          <p:cNvPr id="202" name="Google Shape;202;p42"/>
          <p:cNvSpPr txBox="1"/>
          <p:nvPr>
            <p:ph type="title"/>
          </p:nvPr>
        </p:nvSpPr>
        <p:spPr>
          <a:xfrm>
            <a:off x="938500" y="445025"/>
            <a:ext cx="68109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 Securing your world - Passwords</a:t>
            </a:r>
            <a:endParaRPr/>
          </a:p>
        </p:txBody>
      </p:sp>
      <p:sp>
        <p:nvSpPr>
          <p:cNvPr id="203" name="Google Shape;203;p42"/>
          <p:cNvSpPr txBox="1"/>
          <p:nvPr/>
        </p:nvSpPr>
        <p:spPr>
          <a:xfrm>
            <a:off x="937250" y="4610100"/>
            <a:ext cx="6073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https://www.cisa.gov/sites/default/files/2024-09/Cybersecurity-Awareness-Month-2024-Posters.pdf</a:t>
            </a:r>
            <a:endParaRPr sz="1300">
              <a:solidFill>
                <a:schemeClr val="dk2"/>
              </a:solidFill>
              <a:latin typeface="Montserrat"/>
              <a:ea typeface="Montserrat"/>
              <a:cs typeface="Montserrat"/>
              <a:sym typeface="Montserrat"/>
            </a:endParaRPr>
          </a:p>
        </p:txBody>
      </p:sp>
      <p:grpSp>
        <p:nvGrpSpPr>
          <p:cNvPr id="204" name="Google Shape;204;p42"/>
          <p:cNvGrpSpPr/>
          <p:nvPr/>
        </p:nvGrpSpPr>
        <p:grpSpPr>
          <a:xfrm>
            <a:off x="6134056" y="1659236"/>
            <a:ext cx="2347002" cy="2112763"/>
            <a:chOff x="1293509" y="3215467"/>
            <a:chExt cx="323452" cy="492463"/>
          </a:xfrm>
        </p:grpSpPr>
        <p:sp>
          <p:nvSpPr>
            <p:cNvPr id="205" name="Google Shape;205;p42"/>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2"/>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p:nvPr/>
          </p:nvSpPr>
          <p:spPr>
            <a:xfrm>
              <a:off x="1293509" y="3215467"/>
              <a:ext cx="323452" cy="479628"/>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2"/>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2"/>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13" name="Shape 213"/>
        <p:cNvGrpSpPr/>
        <p:nvPr/>
      </p:nvGrpSpPr>
      <p:grpSpPr>
        <a:xfrm>
          <a:off x="0" y="0"/>
          <a:ext cx="0" cy="0"/>
          <a:chOff x="0" y="0"/>
          <a:chExt cx="0" cy="0"/>
        </a:xfrm>
      </p:grpSpPr>
      <p:sp>
        <p:nvSpPr>
          <p:cNvPr id="214" name="Google Shape;214;p4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Turn on </a:t>
            </a:r>
            <a:r>
              <a:rPr b="1" lang="en"/>
              <a:t>Multi Factor</a:t>
            </a:r>
            <a:r>
              <a:rPr b="1" lang="en"/>
              <a:t> Authentication</a:t>
            </a:r>
            <a:r>
              <a:rPr b="1" lang="en"/>
              <a:t> </a:t>
            </a:r>
            <a:endParaRPr b="1"/>
          </a:p>
          <a:p>
            <a:pPr indent="0" lvl="0" marL="0" rtl="0" algn="l">
              <a:spcBef>
                <a:spcPts val="1600"/>
              </a:spcBef>
              <a:spcAft>
                <a:spcPts val="0"/>
              </a:spcAft>
              <a:buNone/>
            </a:pPr>
            <a:r>
              <a:rPr lang="en"/>
              <a:t>Multifactor authentication provides an extra layer of security on your accounts and may include a biometric login or entering a code sent to your phone or email.</a:t>
            </a:r>
            <a:endParaRPr/>
          </a:p>
          <a:p>
            <a:pPr indent="0" lvl="0" marL="0" rtl="0" algn="l">
              <a:spcBef>
                <a:spcPts val="1600"/>
              </a:spcBef>
              <a:spcAft>
                <a:spcPts val="0"/>
              </a:spcAft>
              <a:buNone/>
            </a:pPr>
            <a:r>
              <a:rPr b="1" lang="en"/>
              <a:t>Note:</a:t>
            </a:r>
            <a:r>
              <a:rPr lang="en"/>
              <a:t> When possible, download “bypass/backup”  codes. This can be useful when all other authentication methods have been exhausted. Consider keeping them offline in written or printed format.</a:t>
            </a:r>
            <a:endParaRPr/>
          </a:p>
          <a:p>
            <a:pPr indent="0" lvl="0" marL="0" rtl="0" algn="l">
              <a:spcBef>
                <a:spcPts val="1600"/>
              </a:spcBef>
              <a:spcAft>
                <a:spcPts val="1600"/>
              </a:spcAft>
              <a:buNone/>
            </a:pPr>
            <a:r>
              <a:t/>
            </a:r>
            <a:endParaRPr/>
          </a:p>
        </p:txBody>
      </p:sp>
      <p:sp>
        <p:nvSpPr>
          <p:cNvPr id="215" name="Google Shape;215;p43"/>
          <p:cNvSpPr txBox="1"/>
          <p:nvPr>
            <p:ph type="title"/>
          </p:nvPr>
        </p:nvSpPr>
        <p:spPr>
          <a:xfrm>
            <a:off x="938500" y="445025"/>
            <a:ext cx="68109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 Securing your world - MFA</a:t>
            </a:r>
            <a:endParaRPr/>
          </a:p>
        </p:txBody>
      </p:sp>
      <p:sp>
        <p:nvSpPr>
          <p:cNvPr id="216" name="Google Shape;216;p43"/>
          <p:cNvSpPr txBox="1"/>
          <p:nvPr/>
        </p:nvSpPr>
        <p:spPr>
          <a:xfrm>
            <a:off x="937250" y="4610100"/>
            <a:ext cx="6073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https://www.cisa.gov/sites/default/files/2024-09/Cybersecurity-Awareness-Month-2024-Posters.pdf</a:t>
            </a:r>
            <a:endParaRPr sz="1300">
              <a:solidFill>
                <a:schemeClr val="dk2"/>
              </a:solidFill>
              <a:latin typeface="Montserrat"/>
              <a:ea typeface="Montserrat"/>
              <a:cs typeface="Montserrat"/>
              <a:sym typeface="Montserrat"/>
            </a:endParaRPr>
          </a:p>
        </p:txBody>
      </p:sp>
      <p:grpSp>
        <p:nvGrpSpPr>
          <p:cNvPr id="217" name="Google Shape;217;p43"/>
          <p:cNvGrpSpPr/>
          <p:nvPr/>
        </p:nvGrpSpPr>
        <p:grpSpPr>
          <a:xfrm>
            <a:off x="6722366" y="1659334"/>
            <a:ext cx="1713001" cy="2508889"/>
            <a:chOff x="3316159" y="1515085"/>
            <a:chExt cx="211892" cy="339594"/>
          </a:xfrm>
        </p:grpSpPr>
        <p:sp>
          <p:nvSpPr>
            <p:cNvPr id="218" name="Google Shape;218;p43"/>
            <p:cNvSpPr/>
            <p:nvPr/>
          </p:nvSpPr>
          <p:spPr>
            <a:xfrm>
              <a:off x="3316159" y="1557514"/>
              <a:ext cx="169049" cy="297165"/>
            </a:xfrm>
            <a:custGeom>
              <a:rect b="b" l="l" r="r" t="t"/>
              <a:pathLst>
                <a:path extrusionOk="0" h="9336" w="5311">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3"/>
            <p:cNvSpPr/>
            <p:nvPr/>
          </p:nvSpPr>
          <p:spPr>
            <a:xfrm>
              <a:off x="3337772" y="1610161"/>
              <a:ext cx="132667" cy="127415"/>
            </a:xfrm>
            <a:custGeom>
              <a:rect b="b" l="l" r="r" t="t"/>
              <a:pathLst>
                <a:path extrusionOk="0" h="4003" w="4168">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3"/>
            <p:cNvSpPr/>
            <p:nvPr/>
          </p:nvSpPr>
          <p:spPr>
            <a:xfrm>
              <a:off x="3343056" y="1749290"/>
              <a:ext cx="41729" cy="41729"/>
            </a:xfrm>
            <a:custGeom>
              <a:rect b="b" l="l" r="r" t="t"/>
              <a:pathLst>
                <a:path extrusionOk="0" h="1311" w="1311">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3"/>
            <p:cNvSpPr/>
            <p:nvPr/>
          </p:nvSpPr>
          <p:spPr>
            <a:xfrm>
              <a:off x="3417347" y="1749290"/>
              <a:ext cx="41729" cy="41729"/>
            </a:xfrm>
            <a:custGeom>
              <a:rect b="b" l="l" r="r" t="t"/>
              <a:pathLst>
                <a:path extrusionOk="0" h="1311" w="1311">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3"/>
            <p:cNvSpPr/>
            <p:nvPr/>
          </p:nvSpPr>
          <p:spPr>
            <a:xfrm>
              <a:off x="3464710" y="1536315"/>
              <a:ext cx="41729" cy="41315"/>
            </a:xfrm>
            <a:custGeom>
              <a:rect b="b" l="l" r="r" t="t"/>
              <a:pathLst>
                <a:path extrusionOk="0" h="1298" w="1311">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3"/>
            <p:cNvSpPr/>
            <p:nvPr/>
          </p:nvSpPr>
          <p:spPr>
            <a:xfrm>
              <a:off x="3464710" y="1515085"/>
              <a:ext cx="63342" cy="62546"/>
            </a:xfrm>
            <a:custGeom>
              <a:rect b="b" l="l" r="r" t="t"/>
              <a:pathLst>
                <a:path extrusionOk="0" h="1965" w="199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27" name="Shape 227"/>
        <p:cNvGrpSpPr/>
        <p:nvPr/>
      </p:nvGrpSpPr>
      <p:grpSpPr>
        <a:xfrm>
          <a:off x="0" y="0"/>
          <a:ext cx="0" cy="0"/>
          <a:chOff x="0" y="0"/>
          <a:chExt cx="0" cy="0"/>
        </a:xfrm>
      </p:grpSpPr>
      <p:sp>
        <p:nvSpPr>
          <p:cNvPr id="228" name="Google Shape;228;p4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Update Software</a:t>
            </a:r>
            <a:endParaRPr b="1"/>
          </a:p>
          <a:p>
            <a:pPr indent="0" lvl="0" marL="0" rtl="0" algn="l">
              <a:spcBef>
                <a:spcPts val="1600"/>
              </a:spcBef>
              <a:spcAft>
                <a:spcPts val="0"/>
              </a:spcAft>
              <a:buNone/>
            </a:pPr>
            <a:r>
              <a:rPr lang="en"/>
              <a:t>Updating software and devices is the easiest way to stay protected from security threats. Perform updates as soon as they become available or set automatic updates.</a:t>
            </a:r>
            <a:endParaRPr/>
          </a:p>
          <a:p>
            <a:pPr indent="0" lvl="0" marL="0" rtl="0" algn="l">
              <a:spcBef>
                <a:spcPts val="1600"/>
              </a:spcBef>
              <a:spcAft>
                <a:spcPts val="0"/>
              </a:spcAft>
              <a:buNone/>
            </a:pPr>
            <a:r>
              <a:rPr b="1" lang="en"/>
              <a:t>Note: </a:t>
            </a:r>
            <a:r>
              <a:rPr lang="en"/>
              <a:t>This includes mobile and IOT devices as well. Common, smart household devices and network gear (routers, mesh gear) could open your home up to unwanted intruders. </a:t>
            </a:r>
            <a:endParaRPr/>
          </a:p>
          <a:p>
            <a:pPr indent="0" lvl="0" marL="0" rtl="0" algn="l">
              <a:spcBef>
                <a:spcPts val="1600"/>
              </a:spcBef>
              <a:spcAft>
                <a:spcPts val="1600"/>
              </a:spcAft>
              <a:buNone/>
            </a:pPr>
            <a:r>
              <a:t/>
            </a:r>
            <a:endParaRPr/>
          </a:p>
        </p:txBody>
      </p:sp>
      <p:sp>
        <p:nvSpPr>
          <p:cNvPr id="229" name="Google Shape;229;p44"/>
          <p:cNvSpPr txBox="1"/>
          <p:nvPr>
            <p:ph type="title"/>
          </p:nvPr>
        </p:nvSpPr>
        <p:spPr>
          <a:xfrm>
            <a:off x="938500" y="445025"/>
            <a:ext cx="6810900" cy="9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 Securing your world - Updates</a:t>
            </a:r>
            <a:endParaRPr/>
          </a:p>
        </p:txBody>
      </p:sp>
      <p:sp>
        <p:nvSpPr>
          <p:cNvPr id="230" name="Google Shape;230;p44"/>
          <p:cNvSpPr txBox="1"/>
          <p:nvPr/>
        </p:nvSpPr>
        <p:spPr>
          <a:xfrm>
            <a:off x="937250" y="4610100"/>
            <a:ext cx="6073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https://www.cisa.gov/sites/default/files/2024-09/Cybersecurity-Awareness-Month-2024-Posters.pdf</a:t>
            </a:r>
            <a:endParaRPr sz="1300">
              <a:solidFill>
                <a:schemeClr val="dk2"/>
              </a:solidFill>
              <a:latin typeface="Montserrat"/>
              <a:ea typeface="Montserrat"/>
              <a:cs typeface="Montserrat"/>
              <a:sym typeface="Montserrat"/>
            </a:endParaRPr>
          </a:p>
        </p:txBody>
      </p:sp>
      <p:grpSp>
        <p:nvGrpSpPr>
          <p:cNvPr id="231" name="Google Shape;231;p44"/>
          <p:cNvGrpSpPr/>
          <p:nvPr/>
        </p:nvGrpSpPr>
        <p:grpSpPr>
          <a:xfrm>
            <a:off x="6161427" y="1659237"/>
            <a:ext cx="2670326" cy="2394573"/>
            <a:chOff x="4721450" y="1509475"/>
            <a:chExt cx="79350" cy="74325"/>
          </a:xfrm>
        </p:grpSpPr>
        <p:sp>
          <p:nvSpPr>
            <p:cNvPr id="232" name="Google Shape;232;p4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00C3B1"/>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00C3B1"/>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00C3B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00C3B1"/>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